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68" r:id="rId11"/>
    <p:sldId id="270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442CD5-3BA6-4B76-BE93-386CE3C4C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635B5F-08C3-474F-B54C-00D83E799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33D34A-6634-4B63-BE79-FCE3C54F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E9D-58A3-4A39-AC12-B869B6F96593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8CCC2E-C00A-48CA-BDC1-FE8C0FBB0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A3A717-F542-4C7C-B407-F9FD50B8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162-6D6F-405B-B3F9-FCF502B91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988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37E6FC-8EC0-4370-B828-8D16FA4A5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0EA7549-0335-41DD-B363-C8CD8F76E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817BF1-9D60-4EA5-A5E2-6FC79D6E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E9D-58A3-4A39-AC12-B869B6F96593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B6FF30-02E3-4B69-B5D0-D24BF044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B7AE99-7429-40E6-AB47-666C61FDA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162-6D6F-405B-B3F9-FCF502B91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001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B7F3B63-6FF4-46F2-8274-144603E39D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3CEDCF6-A651-47ED-B6EB-28F0F5A82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8A5E34-56A9-4551-A4B2-A5B8BD743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E9D-58A3-4A39-AC12-B869B6F96593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AD58EE-7F53-4230-95D7-DD0DC81E7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80C13E-44F5-4433-BD0D-B7F379D3D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162-6D6F-405B-B3F9-FCF502B91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8410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7373CB-2672-4AE8-9277-F5E6FAE20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B2E2B06-FD70-4375-90C1-54041EE6B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3460B5-1B77-47DA-9250-B1676B737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1F4D-C6C9-48F1-9B7D-524E8EE70089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80CFFA-2D38-49F6-A08F-328F119C5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2B360D-79C6-4E16-8CDC-FEC3E7389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20E4-4A5B-4EB0-AA5F-14E56C446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543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C4054B-20D1-4303-ABEF-DB5828E7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73502D-EF06-443A-83C4-E68A4C820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EC1DF7-7CCC-49FA-838F-4F67CAF1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1F4D-C6C9-48F1-9B7D-524E8EE70089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F47FC8-3D4C-4E9D-BA93-B3ADB5048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73E4F7-ADCA-4FB6-A556-41B5B3905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20E4-4A5B-4EB0-AA5F-14E56C446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0440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056FD7-396A-458C-82C6-9EC327FC4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366BEF-C540-47B0-B2CC-38301F4FA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EA33C8-683A-414E-AF21-F60192B1B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1F4D-C6C9-48F1-9B7D-524E8EE70089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7DB12E-8534-4FB6-BBB3-CAC6F3E44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A9768B-4DE8-4EAB-8E10-6033ECBE7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20E4-4A5B-4EB0-AA5F-14E56C446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4346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9DB947-CE56-462D-846D-E6ADD89C4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1F713C-2D56-42B2-B53C-097B85D080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372799D-573C-4271-9E54-29D4AEB25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CAFE42-2310-4372-9E27-7396DBD0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1F4D-C6C9-48F1-9B7D-524E8EE70089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40CA826-180D-4EBD-907C-F19D907FA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556501B-59C5-4106-BCAD-F4BBFBEBF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20E4-4A5B-4EB0-AA5F-14E56C446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0942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3D1E2C-735E-4D49-A5E6-05F579FAE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0B050B8-7960-4F03-8DE3-2B793013F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E625ACA-D5EE-4E77-86F5-E204E8379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5137278-28D4-43AE-83F6-0BCF1A145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FAD2376-10B8-41A7-AC44-A03A035610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8D39D70-6DCD-4EE1-8662-711C7BE93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1F4D-C6C9-48F1-9B7D-524E8EE70089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640A4A1-DB8E-4C72-9B85-58F93DE1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6617216-31ED-4221-9381-7586F1B31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20E4-4A5B-4EB0-AA5F-14E56C446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173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267FB3-1A95-4E78-BD89-583C20687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FF7C1CB-BE8F-49CA-A1F0-1E4003AE5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1F4D-C6C9-48F1-9B7D-524E8EE70089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FEF30EA-71CA-4715-9646-3730E822E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D2FE42D-CF9A-4A65-8F28-8EEECD570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20E4-4A5B-4EB0-AA5F-14E56C446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5943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67199C3-86E6-43C7-AF64-1B27D9F03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1F4D-C6C9-48F1-9B7D-524E8EE70089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B254DD3-F0E5-4C8D-8FBA-3FA988CCD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414BD19-B2FE-49A8-ABEC-B0F4B2563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20E4-4A5B-4EB0-AA5F-14E56C446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2216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8C90E9-A769-4955-B79F-57D0B47D8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1A8B2D-FB49-4EB2-B83C-8A266F1FB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50523EC-2424-4CAF-9B40-306BC9FD6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FC3CBBA-A1D4-473B-89CC-ABE027AE2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1F4D-C6C9-48F1-9B7D-524E8EE70089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738A223-BA93-4CBB-9964-0BBE3473E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B1E9261-890D-4595-8F88-9B2E5F2ED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20E4-4A5B-4EB0-AA5F-14E56C446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73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B485BD-08BA-49DA-BCC0-1363640FF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BF18DE-F997-4AF2-8731-1E394DB0B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B780E4-8B10-4F97-9452-E3C173941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E9D-58A3-4A39-AC12-B869B6F96593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314353-99FF-4335-BE81-7C323D4EF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74402F-9781-4C0B-8B40-F4E1F8482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162-6D6F-405B-B3F9-FCF502B91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209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633EC5-5E22-4FE9-BD45-B6DAADA94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3F8B09A-9104-4C4F-AEE7-FEB59BE5B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A533C8F-A282-4693-A29B-1CAB918D6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B0496C2-CA6B-4FDF-91D7-AC77224D0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1F4D-C6C9-48F1-9B7D-524E8EE70089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0ACBE46-6B63-45FA-B7DB-09A5B8190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4B7B40D-1F51-4379-BB50-31178E64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20E4-4A5B-4EB0-AA5F-14E56C446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7454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6188C8-C207-42DC-9638-9C864FF67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E7A9A74-D1F1-4BDB-AF87-7AACF4675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0E79E7-BD95-4F8C-AD14-0C1C46648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1F4D-C6C9-48F1-9B7D-524E8EE70089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A8698F-B144-4702-BF9C-06AA570A9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E2C77E-FBA3-4E44-A1E9-21CB47A90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20E4-4A5B-4EB0-AA5F-14E56C446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1281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F4938AC-39CE-48A1-8A03-EA9B91ED37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54882A9-2BC5-44BF-BD3D-30CB70AE1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E50D08-5802-475E-8988-7DF96D696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1F4D-C6C9-48F1-9B7D-524E8EE70089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E72B9A-1488-415B-B98B-22A40C51F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31F1F2-71A4-41B0-9D69-360E6E19D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520E4-4A5B-4EB0-AA5F-14E56C446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268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B19F76-A61D-4E78-AA74-1C84C524A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165E30C-2B53-43E3-8B38-206DC1402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D4ADF4-211A-4A7C-ACFA-63FB7BF80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E9D-58A3-4A39-AC12-B869B6F96593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BAF9FD-7CDB-4F0E-9FB1-7AEE93FF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3C7F56-67A1-48B4-889D-66EAAF19E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162-6D6F-405B-B3F9-FCF502B91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60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A9B1CC-1B67-4AC6-A25B-1726DFAAC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EC2645-6559-4CA5-B801-8D57DE6791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9226234-1354-45E6-BF17-6E58C724B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E3BC7FA-022E-4EA4-B40F-B51CEDF2F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E9D-58A3-4A39-AC12-B869B6F96593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DEBEEF-B1C1-4BF0-B7A4-74F0A3AD7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F70C7CE-A3A1-49B7-B818-808A4EE32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162-6D6F-405B-B3F9-FCF502B91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82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D0997D-2A67-4858-926F-438E53DE4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2023336-767E-441A-A565-A47DD2550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90200B5-9524-4363-BDA3-9DF18E7BA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52F2D10-48E5-43EB-A701-5E11DEDD89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D5A1441-B66A-45A0-9627-27764C020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6C5ACB0-9A6D-485F-8FCB-0CF4CBFCE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E9D-58A3-4A39-AC12-B869B6F96593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71C7841-8B1E-4A40-9D2E-76DCA8EEF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AC3C97D-D3AD-4B91-A9EC-A08780C67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162-6D6F-405B-B3F9-FCF502B91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429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1193E3-1D0B-4763-A589-DCAC3D76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255F003-60F7-4CDB-946E-5B5189C78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E9D-58A3-4A39-AC12-B869B6F96593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6577FBC-91B2-4AFE-ABE1-A5EB8F26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FBC08B6-BFCA-4C93-80ED-9D78DEE37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162-6D6F-405B-B3F9-FCF502B91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27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BC89FB8-C079-4E77-B021-4668C0A78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E9D-58A3-4A39-AC12-B869B6F96593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DA08A21-8E7E-4080-B75B-54E504150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9058A6A-1443-4BA7-BB67-C9CFCBB1E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162-6D6F-405B-B3F9-FCF502B91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672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3F1BB6-9450-47E8-AA3A-FED2209CB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7759BB-F43C-4DAE-82BE-4590993DC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23C8ADB-8F09-4D1C-B25F-6282EA537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27F2A78-7A27-42BF-879F-8B2B8F66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E9D-58A3-4A39-AC12-B869B6F96593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D7CB598-7920-4EC2-81FC-F1E982705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75D6A84-ABEF-4A3A-8FA0-85EA0D6F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162-6D6F-405B-B3F9-FCF502B91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82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1A691E-E966-4361-A2CD-513BB22E1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2A61E00-020D-4AEF-B54A-159808C1A1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0A1B34C-B39F-4074-87A8-FDFBDCDCD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2B61A7-03B9-4139-92DE-3BD8C061D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6E9D-58A3-4A39-AC12-B869B6F96593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E8C0C8E-1487-4A3A-AF1C-943F98728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B4F1A3F-C669-4F3C-BF32-E819323C9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6162-6D6F-405B-B3F9-FCF502B91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01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18C2A89-618C-474D-82F4-D61AE6312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4632F0F-EA17-4A66-A735-0C272F750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6293D8-F57E-45D2-8928-2CEF9CB72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B6E9D-58A3-4A39-AC12-B869B6F96593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D63DF4-53E4-4AC3-811A-82ADD37E0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DCAB463-F87F-4254-8FB9-552FE6531F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06162-6D6F-405B-B3F9-FCF502B910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27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6DFC28E-A7FF-4251-B373-4CF65237B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D98578-C5C6-4E9A-84F1-C9F4C6ACA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1486CF-3BD3-41F4-8C11-15271391E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1F4D-C6C9-48F1-9B7D-524E8EE70089}" type="datetimeFigureOut">
              <a:rPr lang="it-IT" smtClean="0"/>
              <a:t>21/02/2023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7056C0-0A56-4399-8241-AA4B313E8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2D3E25-87AB-43AD-9066-C1DA99F95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520E4-4A5B-4EB0-AA5F-14E56C44617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19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B360BB-D8DB-4CC7-BDA4-526EB29269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 sorrisi non bastano</a:t>
            </a:r>
            <a:br>
              <a:rPr lang="it-IT" dirty="0" smtClean="0"/>
            </a:br>
            <a:r>
              <a:rPr lang="it-IT" sz="3600" dirty="0" smtClean="0"/>
              <a:t>La difficoltà è farsi capire?!</a:t>
            </a:r>
            <a:endParaRPr lang="it-IT" sz="3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C8F9925-B43B-4B25-BC2C-4B79036CF5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8 luglio 2022 – 21 febbraio 2023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5E52F40-5287-4B37-9894-3F9BCC1172F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26" y="165381"/>
            <a:ext cx="2880338" cy="738203"/>
          </a:xfrm>
          <a:prstGeom prst="rect">
            <a:avLst/>
          </a:prstGeom>
        </p:spPr>
      </p:pic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3A922D39-5F17-44F0-98F9-9021BC1BBA63}"/>
              </a:ext>
            </a:extLst>
          </p:cNvPr>
          <p:cNvSpPr/>
          <p:nvPr/>
        </p:nvSpPr>
        <p:spPr>
          <a:xfrm>
            <a:off x="-18854" y="5316415"/>
            <a:ext cx="12217794" cy="1470884"/>
          </a:xfrm>
          <a:custGeom>
            <a:avLst/>
            <a:gdLst>
              <a:gd name="connsiteX0" fmla="*/ 0 w 12217794"/>
              <a:gd name="connsiteY0" fmla="*/ 1470884 h 1470884"/>
              <a:gd name="connsiteX1" fmla="*/ 1668545 w 12217794"/>
              <a:gd name="connsiteY1" fmla="*/ 547057 h 1470884"/>
              <a:gd name="connsiteX2" fmla="*/ 3968685 w 12217794"/>
              <a:gd name="connsiteY2" fmla="*/ 1301201 h 1470884"/>
              <a:gd name="connsiteX3" fmla="*/ 7918516 w 12217794"/>
              <a:gd name="connsiteY3" fmla="*/ 303 h 1470884"/>
              <a:gd name="connsiteX4" fmla="*/ 10096108 w 12217794"/>
              <a:gd name="connsiteY4" fmla="*/ 1178653 h 1470884"/>
              <a:gd name="connsiteX5" fmla="*/ 12207712 w 12217794"/>
              <a:gd name="connsiteY5" fmla="*/ 1084385 h 147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17794" h="1470884">
                <a:moveTo>
                  <a:pt x="0" y="1470884"/>
                </a:moveTo>
                <a:cubicBezTo>
                  <a:pt x="503549" y="1023110"/>
                  <a:pt x="1007098" y="575337"/>
                  <a:pt x="1668545" y="547057"/>
                </a:cubicBezTo>
                <a:cubicBezTo>
                  <a:pt x="2329992" y="518777"/>
                  <a:pt x="2927023" y="1392327"/>
                  <a:pt x="3968685" y="1301201"/>
                </a:cubicBezTo>
                <a:cubicBezTo>
                  <a:pt x="5010347" y="1210075"/>
                  <a:pt x="6897279" y="20728"/>
                  <a:pt x="7918516" y="303"/>
                </a:cubicBezTo>
                <a:cubicBezTo>
                  <a:pt x="8939753" y="-20122"/>
                  <a:pt x="9381242" y="997973"/>
                  <a:pt x="10096108" y="1178653"/>
                </a:cubicBezTo>
                <a:cubicBezTo>
                  <a:pt x="10810974" y="1359333"/>
                  <a:pt x="12356970" y="1045107"/>
                  <a:pt x="12207712" y="1084385"/>
                </a:cubicBezTo>
              </a:path>
            </a:pathLst>
          </a:custGeom>
          <a:ln w="9525" cap="flat" cmpd="sng" algn="ctr">
            <a:solidFill>
              <a:srgbClr val="C00000">
                <a:alpha val="40000"/>
              </a:srgb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A43396E8-5F14-4A07-9C80-3745DF8743F6}"/>
              </a:ext>
            </a:extLst>
          </p:cNvPr>
          <p:cNvSpPr/>
          <p:nvPr/>
        </p:nvSpPr>
        <p:spPr>
          <a:xfrm>
            <a:off x="1875934" y="0"/>
            <a:ext cx="10322351" cy="923934"/>
          </a:xfrm>
          <a:custGeom>
            <a:avLst/>
            <a:gdLst>
              <a:gd name="connsiteX0" fmla="*/ 0 w 10322351"/>
              <a:gd name="connsiteY0" fmla="*/ 0 h 923934"/>
              <a:gd name="connsiteX1" fmla="*/ 1329179 w 10322351"/>
              <a:gd name="connsiteY1" fmla="*/ 923827 h 923934"/>
              <a:gd name="connsiteX2" fmla="*/ 6890994 w 10322351"/>
              <a:gd name="connsiteY2" fmla="*/ 65988 h 923934"/>
              <a:gd name="connsiteX3" fmla="*/ 10322351 w 10322351"/>
              <a:gd name="connsiteY3" fmla="*/ 725864 h 92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22351" h="923934">
                <a:moveTo>
                  <a:pt x="0" y="0"/>
                </a:moveTo>
                <a:cubicBezTo>
                  <a:pt x="90340" y="456414"/>
                  <a:pt x="180680" y="912829"/>
                  <a:pt x="1329179" y="923827"/>
                </a:cubicBezTo>
                <a:cubicBezTo>
                  <a:pt x="2477678" y="934825"/>
                  <a:pt x="5392132" y="98982"/>
                  <a:pt x="6890994" y="65988"/>
                </a:cubicBezTo>
                <a:cubicBezTo>
                  <a:pt x="8389856" y="32994"/>
                  <a:pt x="9741032" y="626883"/>
                  <a:pt x="10322351" y="725864"/>
                </a:cubicBezTo>
              </a:path>
            </a:pathLst>
          </a:custGeom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A0DEC89-FCEF-4A7C-8D84-7ED3781A4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756" y="27391"/>
            <a:ext cx="3307758" cy="876193"/>
          </a:xfrm>
          <a:prstGeom prst="rect">
            <a:avLst/>
          </a:prstGeom>
        </p:spPr>
      </p:pic>
      <p:pic>
        <p:nvPicPr>
          <p:cNvPr id="19" name="Immagine 1">
            <a:extLst>
              <a:ext uri="{FF2B5EF4-FFF2-40B4-BE49-F238E27FC236}">
                <a16:creationId xmlns:a16="http://schemas.microsoft.com/office/drawing/2014/main" id="{A66A991D-452B-44D5-9D34-9468FD7BD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47" y="5697548"/>
            <a:ext cx="12858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A5C0C4E5-2D67-4287-BB3D-756526D2F8E4}"/>
              </a:ext>
            </a:extLst>
          </p:cNvPr>
          <p:cNvSpPr/>
          <p:nvPr/>
        </p:nvSpPr>
        <p:spPr>
          <a:xfrm>
            <a:off x="2404189" y="5970737"/>
            <a:ext cx="20745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di rilevanza nazionale finanziato ai sensi dell’articolo 72 del decreto legislativo 3 luglio 2017, n. 117 e </a:t>
            </a:r>
            <a:r>
              <a:rPr lang="it-IT" sz="1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s.m.i.</a:t>
            </a:r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 – Avviso 2 Anno 2020</a:t>
            </a:r>
            <a:endParaRPr lang="it-IT" sz="1000" dirty="0"/>
          </a:p>
        </p:txBody>
      </p:sp>
      <p:pic>
        <p:nvPicPr>
          <p:cNvPr id="1029" name="Immagine 3" descr="https://cts.ofoct.com/get-file.php?type=get-viewer&amp;genfpath=/tmp/tmpElls9c.eps.jpg&amp;downloadsavename=.jpg">
            <a:extLst>
              <a:ext uri="{FF2B5EF4-FFF2-40B4-BE49-F238E27FC236}">
                <a16:creationId xmlns:a16="http://schemas.microsoft.com/office/drawing/2014/main" id="{EC7ACA92-4007-4753-A2F3-CAE985E68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47" y="5799791"/>
            <a:ext cx="1483957" cy="91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Immagine 4">
            <a:extLst>
              <a:ext uri="{FF2B5EF4-FFF2-40B4-BE49-F238E27FC236}">
                <a16:creationId xmlns:a16="http://schemas.microsoft.com/office/drawing/2014/main" id="{56D7D821-C580-46BB-B830-DF55086F8A94}"/>
              </a:ext>
            </a:extLst>
          </p:cNvPr>
          <p:cNvPicPr>
            <a:picLocks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4" y="5697548"/>
            <a:ext cx="11334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4AE7BA5D-5E3F-43DA-826D-F5B868290104}"/>
              </a:ext>
            </a:extLst>
          </p:cNvPr>
          <p:cNvSpPr/>
          <p:nvPr/>
        </p:nvSpPr>
        <p:spPr>
          <a:xfrm>
            <a:off x="6608894" y="5489416"/>
            <a:ext cx="21996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realizzato in partenariato con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55670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B360BB-D8DB-4CC7-BDA4-526EB2926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89317"/>
          </a:xfrm>
        </p:spPr>
        <p:txBody>
          <a:bodyPr anchor="t">
            <a:normAutofit/>
          </a:bodyPr>
          <a:lstStyle/>
          <a:p>
            <a:r>
              <a:rPr lang="it-IT" sz="4000" dirty="0"/>
              <a:t>Approfondimenti e domande aperte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C8F9925-B43B-4B25-BC2C-4B79036CF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26" y="1696720"/>
            <a:ext cx="11331494" cy="3830320"/>
          </a:xfrm>
        </p:spPr>
        <p:txBody>
          <a:bodyPr>
            <a:normAutofit/>
          </a:bodyPr>
          <a:lstStyle/>
          <a:p>
            <a:pPr algn="l"/>
            <a:endParaRPr lang="it-IT" dirty="0" smtClean="0"/>
          </a:p>
          <a:p>
            <a:pPr algn="l"/>
            <a:r>
              <a:rPr lang="it-IT" dirty="0" smtClean="0"/>
              <a:t>Come uscire dal recinto della disabilità, schiacciata nella sua sola dimensione assistenziale?</a:t>
            </a:r>
          </a:p>
          <a:p>
            <a:pPr algn="l"/>
            <a:endParaRPr lang="it-IT" dirty="0"/>
          </a:p>
          <a:p>
            <a:pPr algn="l"/>
            <a:r>
              <a:rPr lang="it-IT" dirty="0" smtClean="0"/>
              <a:t>Come dare vita a nuovi spazi di presa di parola, ascolto, rappresentazione e rappresentanza sempre più inclusivi?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5E52F40-5287-4B37-9894-3F9BCC1172F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26" y="165381"/>
            <a:ext cx="2880338" cy="738203"/>
          </a:xfrm>
          <a:prstGeom prst="rect">
            <a:avLst/>
          </a:prstGeom>
        </p:spPr>
      </p:pic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3A922D39-5F17-44F0-98F9-9021BC1BBA63}"/>
              </a:ext>
            </a:extLst>
          </p:cNvPr>
          <p:cNvSpPr/>
          <p:nvPr/>
        </p:nvSpPr>
        <p:spPr>
          <a:xfrm>
            <a:off x="-18854" y="5316415"/>
            <a:ext cx="12217794" cy="1470884"/>
          </a:xfrm>
          <a:custGeom>
            <a:avLst/>
            <a:gdLst>
              <a:gd name="connsiteX0" fmla="*/ 0 w 12217794"/>
              <a:gd name="connsiteY0" fmla="*/ 1470884 h 1470884"/>
              <a:gd name="connsiteX1" fmla="*/ 1668545 w 12217794"/>
              <a:gd name="connsiteY1" fmla="*/ 547057 h 1470884"/>
              <a:gd name="connsiteX2" fmla="*/ 3968685 w 12217794"/>
              <a:gd name="connsiteY2" fmla="*/ 1301201 h 1470884"/>
              <a:gd name="connsiteX3" fmla="*/ 7918516 w 12217794"/>
              <a:gd name="connsiteY3" fmla="*/ 303 h 1470884"/>
              <a:gd name="connsiteX4" fmla="*/ 10096108 w 12217794"/>
              <a:gd name="connsiteY4" fmla="*/ 1178653 h 1470884"/>
              <a:gd name="connsiteX5" fmla="*/ 12207712 w 12217794"/>
              <a:gd name="connsiteY5" fmla="*/ 1084385 h 147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17794" h="1470884">
                <a:moveTo>
                  <a:pt x="0" y="1470884"/>
                </a:moveTo>
                <a:cubicBezTo>
                  <a:pt x="503549" y="1023110"/>
                  <a:pt x="1007098" y="575337"/>
                  <a:pt x="1668545" y="547057"/>
                </a:cubicBezTo>
                <a:cubicBezTo>
                  <a:pt x="2329992" y="518777"/>
                  <a:pt x="2927023" y="1392327"/>
                  <a:pt x="3968685" y="1301201"/>
                </a:cubicBezTo>
                <a:cubicBezTo>
                  <a:pt x="5010347" y="1210075"/>
                  <a:pt x="6897279" y="20728"/>
                  <a:pt x="7918516" y="303"/>
                </a:cubicBezTo>
                <a:cubicBezTo>
                  <a:pt x="8939753" y="-20122"/>
                  <a:pt x="9381242" y="997973"/>
                  <a:pt x="10096108" y="1178653"/>
                </a:cubicBezTo>
                <a:cubicBezTo>
                  <a:pt x="10810974" y="1359333"/>
                  <a:pt x="12356970" y="1045107"/>
                  <a:pt x="12207712" y="1084385"/>
                </a:cubicBezTo>
              </a:path>
            </a:pathLst>
          </a:custGeom>
          <a:ln w="9525" cap="flat" cmpd="sng" algn="ctr">
            <a:solidFill>
              <a:srgbClr val="C00000">
                <a:alpha val="40000"/>
              </a:srgb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A43396E8-5F14-4A07-9C80-3745DF8743F6}"/>
              </a:ext>
            </a:extLst>
          </p:cNvPr>
          <p:cNvSpPr/>
          <p:nvPr/>
        </p:nvSpPr>
        <p:spPr>
          <a:xfrm>
            <a:off x="1875934" y="0"/>
            <a:ext cx="10322351" cy="923934"/>
          </a:xfrm>
          <a:custGeom>
            <a:avLst/>
            <a:gdLst>
              <a:gd name="connsiteX0" fmla="*/ 0 w 10322351"/>
              <a:gd name="connsiteY0" fmla="*/ 0 h 923934"/>
              <a:gd name="connsiteX1" fmla="*/ 1329179 w 10322351"/>
              <a:gd name="connsiteY1" fmla="*/ 923827 h 923934"/>
              <a:gd name="connsiteX2" fmla="*/ 6890994 w 10322351"/>
              <a:gd name="connsiteY2" fmla="*/ 65988 h 923934"/>
              <a:gd name="connsiteX3" fmla="*/ 10322351 w 10322351"/>
              <a:gd name="connsiteY3" fmla="*/ 725864 h 92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22351" h="923934">
                <a:moveTo>
                  <a:pt x="0" y="0"/>
                </a:moveTo>
                <a:cubicBezTo>
                  <a:pt x="90340" y="456414"/>
                  <a:pt x="180680" y="912829"/>
                  <a:pt x="1329179" y="923827"/>
                </a:cubicBezTo>
                <a:cubicBezTo>
                  <a:pt x="2477678" y="934825"/>
                  <a:pt x="5392132" y="98982"/>
                  <a:pt x="6890994" y="65988"/>
                </a:cubicBezTo>
                <a:cubicBezTo>
                  <a:pt x="8389856" y="32994"/>
                  <a:pt x="9741032" y="626883"/>
                  <a:pt x="10322351" y="725864"/>
                </a:cubicBezTo>
              </a:path>
            </a:pathLst>
          </a:custGeom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A0DEC89-FCEF-4A7C-8D84-7ED3781A4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756" y="27391"/>
            <a:ext cx="3307758" cy="876193"/>
          </a:xfrm>
          <a:prstGeom prst="rect">
            <a:avLst/>
          </a:prstGeom>
        </p:spPr>
      </p:pic>
      <p:pic>
        <p:nvPicPr>
          <p:cNvPr id="19" name="Immagine 1">
            <a:extLst>
              <a:ext uri="{FF2B5EF4-FFF2-40B4-BE49-F238E27FC236}">
                <a16:creationId xmlns:a16="http://schemas.microsoft.com/office/drawing/2014/main" id="{A66A991D-452B-44D5-9D34-9468FD7BD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47" y="5697548"/>
            <a:ext cx="12858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A5C0C4E5-2D67-4287-BB3D-756526D2F8E4}"/>
              </a:ext>
            </a:extLst>
          </p:cNvPr>
          <p:cNvSpPr/>
          <p:nvPr/>
        </p:nvSpPr>
        <p:spPr>
          <a:xfrm>
            <a:off x="2404189" y="5970737"/>
            <a:ext cx="20745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di rilevanza nazionale finanziato ai sensi dell’articolo 72 del decreto legislativo 3 luglio 2017, n. 117 e </a:t>
            </a:r>
            <a:r>
              <a:rPr lang="it-IT" sz="1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s.m.i.</a:t>
            </a:r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 – Avviso 2 Anno 2020</a:t>
            </a:r>
            <a:endParaRPr lang="it-IT" sz="1000" dirty="0"/>
          </a:p>
        </p:txBody>
      </p:sp>
      <p:pic>
        <p:nvPicPr>
          <p:cNvPr id="1029" name="Immagine 3" descr="https://cts.ofoct.com/get-file.php?type=get-viewer&amp;genfpath=/tmp/tmpElls9c.eps.jpg&amp;downloadsavename=.jpg">
            <a:extLst>
              <a:ext uri="{FF2B5EF4-FFF2-40B4-BE49-F238E27FC236}">
                <a16:creationId xmlns:a16="http://schemas.microsoft.com/office/drawing/2014/main" id="{EC7ACA92-4007-4753-A2F3-CAE985E68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47" y="5799791"/>
            <a:ext cx="1483957" cy="91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Immagine 4">
            <a:extLst>
              <a:ext uri="{FF2B5EF4-FFF2-40B4-BE49-F238E27FC236}">
                <a16:creationId xmlns:a16="http://schemas.microsoft.com/office/drawing/2014/main" id="{56D7D821-C580-46BB-B830-DF55086F8A94}"/>
              </a:ext>
            </a:extLst>
          </p:cNvPr>
          <p:cNvPicPr>
            <a:picLocks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4" y="5697548"/>
            <a:ext cx="11334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4AE7BA5D-5E3F-43DA-826D-F5B868290104}"/>
              </a:ext>
            </a:extLst>
          </p:cNvPr>
          <p:cNvSpPr/>
          <p:nvPr/>
        </p:nvSpPr>
        <p:spPr>
          <a:xfrm>
            <a:off x="6608894" y="5489416"/>
            <a:ext cx="21996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realizzato in partenariato con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30990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B360BB-D8DB-4CC7-BDA4-526EB29269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it-IT" sz="3600" dirty="0" smtClean="0"/>
              <a:t>6 tappe: Perugia, Lamezia Terme, Gorizia, Napoli, Milano, Terni</a:t>
            </a:r>
            <a:br>
              <a:rPr lang="it-IT" sz="3600" dirty="0" smtClean="0"/>
            </a:br>
            <a:r>
              <a:rPr lang="it-IT" sz="3600" dirty="0" smtClean="0"/>
              <a:t>36 relatori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it-IT" sz="3600" dirty="0" smtClean="0"/>
              <a:t>450 </a:t>
            </a:r>
            <a:r>
              <a:rPr lang="it-IT" sz="3600" dirty="0" smtClean="0"/>
              <a:t>partecipanti 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C8F9925-B43B-4B25-BC2C-4B79036CF5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it-IT" dirty="0" smtClean="0"/>
              <a:t>Diversi tematiche:</a:t>
            </a:r>
          </a:p>
          <a:p>
            <a:pPr algn="l"/>
            <a:r>
              <a:rPr lang="it-IT" dirty="0" smtClean="0"/>
              <a:t>Linguaggio, Accessibilità, Selezione delle notizie e le modalità di raccontare le «storie di vita», Rappresentazione della disabilità nei film e nelle serie televisive, Social,…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5E52F40-5287-4B37-9894-3F9BCC1172F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26" y="165381"/>
            <a:ext cx="2880338" cy="738203"/>
          </a:xfrm>
          <a:prstGeom prst="rect">
            <a:avLst/>
          </a:prstGeom>
        </p:spPr>
      </p:pic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3A922D39-5F17-44F0-98F9-9021BC1BBA63}"/>
              </a:ext>
            </a:extLst>
          </p:cNvPr>
          <p:cNvSpPr/>
          <p:nvPr/>
        </p:nvSpPr>
        <p:spPr>
          <a:xfrm>
            <a:off x="-18854" y="5316415"/>
            <a:ext cx="12217794" cy="1470884"/>
          </a:xfrm>
          <a:custGeom>
            <a:avLst/>
            <a:gdLst>
              <a:gd name="connsiteX0" fmla="*/ 0 w 12217794"/>
              <a:gd name="connsiteY0" fmla="*/ 1470884 h 1470884"/>
              <a:gd name="connsiteX1" fmla="*/ 1668545 w 12217794"/>
              <a:gd name="connsiteY1" fmla="*/ 547057 h 1470884"/>
              <a:gd name="connsiteX2" fmla="*/ 3968685 w 12217794"/>
              <a:gd name="connsiteY2" fmla="*/ 1301201 h 1470884"/>
              <a:gd name="connsiteX3" fmla="*/ 7918516 w 12217794"/>
              <a:gd name="connsiteY3" fmla="*/ 303 h 1470884"/>
              <a:gd name="connsiteX4" fmla="*/ 10096108 w 12217794"/>
              <a:gd name="connsiteY4" fmla="*/ 1178653 h 1470884"/>
              <a:gd name="connsiteX5" fmla="*/ 12207712 w 12217794"/>
              <a:gd name="connsiteY5" fmla="*/ 1084385 h 147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17794" h="1470884">
                <a:moveTo>
                  <a:pt x="0" y="1470884"/>
                </a:moveTo>
                <a:cubicBezTo>
                  <a:pt x="503549" y="1023110"/>
                  <a:pt x="1007098" y="575337"/>
                  <a:pt x="1668545" y="547057"/>
                </a:cubicBezTo>
                <a:cubicBezTo>
                  <a:pt x="2329992" y="518777"/>
                  <a:pt x="2927023" y="1392327"/>
                  <a:pt x="3968685" y="1301201"/>
                </a:cubicBezTo>
                <a:cubicBezTo>
                  <a:pt x="5010347" y="1210075"/>
                  <a:pt x="6897279" y="20728"/>
                  <a:pt x="7918516" y="303"/>
                </a:cubicBezTo>
                <a:cubicBezTo>
                  <a:pt x="8939753" y="-20122"/>
                  <a:pt x="9381242" y="997973"/>
                  <a:pt x="10096108" y="1178653"/>
                </a:cubicBezTo>
                <a:cubicBezTo>
                  <a:pt x="10810974" y="1359333"/>
                  <a:pt x="12356970" y="1045107"/>
                  <a:pt x="12207712" y="1084385"/>
                </a:cubicBezTo>
              </a:path>
            </a:pathLst>
          </a:custGeom>
          <a:ln w="9525" cap="flat" cmpd="sng" algn="ctr">
            <a:solidFill>
              <a:srgbClr val="C00000">
                <a:alpha val="40000"/>
              </a:srgb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A43396E8-5F14-4A07-9C80-3745DF8743F6}"/>
              </a:ext>
            </a:extLst>
          </p:cNvPr>
          <p:cNvSpPr/>
          <p:nvPr/>
        </p:nvSpPr>
        <p:spPr>
          <a:xfrm>
            <a:off x="1875934" y="0"/>
            <a:ext cx="10322351" cy="923934"/>
          </a:xfrm>
          <a:custGeom>
            <a:avLst/>
            <a:gdLst>
              <a:gd name="connsiteX0" fmla="*/ 0 w 10322351"/>
              <a:gd name="connsiteY0" fmla="*/ 0 h 923934"/>
              <a:gd name="connsiteX1" fmla="*/ 1329179 w 10322351"/>
              <a:gd name="connsiteY1" fmla="*/ 923827 h 923934"/>
              <a:gd name="connsiteX2" fmla="*/ 6890994 w 10322351"/>
              <a:gd name="connsiteY2" fmla="*/ 65988 h 923934"/>
              <a:gd name="connsiteX3" fmla="*/ 10322351 w 10322351"/>
              <a:gd name="connsiteY3" fmla="*/ 725864 h 92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22351" h="923934">
                <a:moveTo>
                  <a:pt x="0" y="0"/>
                </a:moveTo>
                <a:cubicBezTo>
                  <a:pt x="90340" y="456414"/>
                  <a:pt x="180680" y="912829"/>
                  <a:pt x="1329179" y="923827"/>
                </a:cubicBezTo>
                <a:cubicBezTo>
                  <a:pt x="2477678" y="934825"/>
                  <a:pt x="5392132" y="98982"/>
                  <a:pt x="6890994" y="65988"/>
                </a:cubicBezTo>
                <a:cubicBezTo>
                  <a:pt x="8389856" y="32994"/>
                  <a:pt x="9741032" y="626883"/>
                  <a:pt x="10322351" y="725864"/>
                </a:cubicBezTo>
              </a:path>
            </a:pathLst>
          </a:custGeom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A0DEC89-FCEF-4A7C-8D84-7ED3781A4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756" y="27391"/>
            <a:ext cx="3307758" cy="876193"/>
          </a:xfrm>
          <a:prstGeom prst="rect">
            <a:avLst/>
          </a:prstGeom>
        </p:spPr>
      </p:pic>
      <p:pic>
        <p:nvPicPr>
          <p:cNvPr id="19" name="Immagine 1">
            <a:extLst>
              <a:ext uri="{FF2B5EF4-FFF2-40B4-BE49-F238E27FC236}">
                <a16:creationId xmlns:a16="http://schemas.microsoft.com/office/drawing/2014/main" id="{A66A991D-452B-44D5-9D34-9468FD7BD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47" y="5697548"/>
            <a:ext cx="12858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A5C0C4E5-2D67-4287-BB3D-756526D2F8E4}"/>
              </a:ext>
            </a:extLst>
          </p:cNvPr>
          <p:cNvSpPr/>
          <p:nvPr/>
        </p:nvSpPr>
        <p:spPr>
          <a:xfrm>
            <a:off x="2404189" y="5970737"/>
            <a:ext cx="20745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di rilevanza nazionale finanziato ai sensi dell’articolo 72 del decreto legislativo 3 luglio 2017, n. 117 e </a:t>
            </a:r>
            <a:r>
              <a:rPr lang="it-IT" sz="1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s.m.i.</a:t>
            </a:r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 – Avviso 2 Anno 2020</a:t>
            </a:r>
            <a:endParaRPr lang="it-IT" sz="1000" dirty="0"/>
          </a:p>
        </p:txBody>
      </p:sp>
      <p:pic>
        <p:nvPicPr>
          <p:cNvPr id="1029" name="Immagine 3" descr="https://cts.ofoct.com/get-file.php?type=get-viewer&amp;genfpath=/tmp/tmpElls9c.eps.jpg&amp;downloadsavename=.jpg">
            <a:extLst>
              <a:ext uri="{FF2B5EF4-FFF2-40B4-BE49-F238E27FC236}">
                <a16:creationId xmlns:a16="http://schemas.microsoft.com/office/drawing/2014/main" id="{EC7ACA92-4007-4753-A2F3-CAE985E68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47" y="5799791"/>
            <a:ext cx="1483957" cy="91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Immagine 4">
            <a:extLst>
              <a:ext uri="{FF2B5EF4-FFF2-40B4-BE49-F238E27FC236}">
                <a16:creationId xmlns:a16="http://schemas.microsoft.com/office/drawing/2014/main" id="{56D7D821-C580-46BB-B830-DF55086F8A94}"/>
              </a:ext>
            </a:extLst>
          </p:cNvPr>
          <p:cNvPicPr>
            <a:picLocks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4" y="5697548"/>
            <a:ext cx="11334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4AE7BA5D-5E3F-43DA-826D-F5B868290104}"/>
              </a:ext>
            </a:extLst>
          </p:cNvPr>
          <p:cNvSpPr/>
          <p:nvPr/>
        </p:nvSpPr>
        <p:spPr>
          <a:xfrm>
            <a:off x="6608894" y="5489416"/>
            <a:ext cx="21996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realizzato in partenariato con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291979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B360BB-D8DB-4CC7-BDA4-526EB29269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r>
              <a:rPr lang="it-IT" sz="4000" dirty="0" smtClean="0"/>
              <a:t>Una occasione per interrogarsi sulle difficoltà di parlare di disabilità sui mezzi di comunicazione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C8F9925-B43B-4B25-BC2C-4B79036CF5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t-IT" sz="4000" dirty="0" smtClean="0">
                <a:latin typeface="+mj-lt"/>
              </a:rPr>
              <a:t>Indagine che ha coinvolto 43 tra giornalisti e comunicatori, tramite due focus </a:t>
            </a:r>
            <a:r>
              <a:rPr lang="it-IT" sz="4000" dirty="0" err="1" smtClean="0">
                <a:latin typeface="+mj-lt"/>
              </a:rPr>
              <a:t>group</a:t>
            </a:r>
            <a:r>
              <a:rPr lang="it-IT" sz="4000" dirty="0" smtClean="0">
                <a:latin typeface="+mj-lt"/>
              </a:rPr>
              <a:t> e la somministrazione di questionari</a:t>
            </a:r>
            <a:endParaRPr lang="it-IT" sz="4000" dirty="0">
              <a:latin typeface="+mj-lt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5E52F40-5287-4B37-9894-3F9BCC1172F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26" y="165381"/>
            <a:ext cx="2880338" cy="738203"/>
          </a:xfrm>
          <a:prstGeom prst="rect">
            <a:avLst/>
          </a:prstGeom>
        </p:spPr>
      </p:pic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3A922D39-5F17-44F0-98F9-9021BC1BBA63}"/>
              </a:ext>
            </a:extLst>
          </p:cNvPr>
          <p:cNvSpPr/>
          <p:nvPr/>
        </p:nvSpPr>
        <p:spPr>
          <a:xfrm>
            <a:off x="-18854" y="5316415"/>
            <a:ext cx="12217794" cy="1470884"/>
          </a:xfrm>
          <a:custGeom>
            <a:avLst/>
            <a:gdLst>
              <a:gd name="connsiteX0" fmla="*/ 0 w 12217794"/>
              <a:gd name="connsiteY0" fmla="*/ 1470884 h 1470884"/>
              <a:gd name="connsiteX1" fmla="*/ 1668545 w 12217794"/>
              <a:gd name="connsiteY1" fmla="*/ 547057 h 1470884"/>
              <a:gd name="connsiteX2" fmla="*/ 3968685 w 12217794"/>
              <a:gd name="connsiteY2" fmla="*/ 1301201 h 1470884"/>
              <a:gd name="connsiteX3" fmla="*/ 7918516 w 12217794"/>
              <a:gd name="connsiteY3" fmla="*/ 303 h 1470884"/>
              <a:gd name="connsiteX4" fmla="*/ 10096108 w 12217794"/>
              <a:gd name="connsiteY4" fmla="*/ 1178653 h 1470884"/>
              <a:gd name="connsiteX5" fmla="*/ 12207712 w 12217794"/>
              <a:gd name="connsiteY5" fmla="*/ 1084385 h 147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17794" h="1470884">
                <a:moveTo>
                  <a:pt x="0" y="1470884"/>
                </a:moveTo>
                <a:cubicBezTo>
                  <a:pt x="503549" y="1023110"/>
                  <a:pt x="1007098" y="575337"/>
                  <a:pt x="1668545" y="547057"/>
                </a:cubicBezTo>
                <a:cubicBezTo>
                  <a:pt x="2329992" y="518777"/>
                  <a:pt x="2927023" y="1392327"/>
                  <a:pt x="3968685" y="1301201"/>
                </a:cubicBezTo>
                <a:cubicBezTo>
                  <a:pt x="5010347" y="1210075"/>
                  <a:pt x="6897279" y="20728"/>
                  <a:pt x="7918516" y="303"/>
                </a:cubicBezTo>
                <a:cubicBezTo>
                  <a:pt x="8939753" y="-20122"/>
                  <a:pt x="9381242" y="997973"/>
                  <a:pt x="10096108" y="1178653"/>
                </a:cubicBezTo>
                <a:cubicBezTo>
                  <a:pt x="10810974" y="1359333"/>
                  <a:pt x="12356970" y="1045107"/>
                  <a:pt x="12207712" y="1084385"/>
                </a:cubicBezTo>
              </a:path>
            </a:pathLst>
          </a:custGeom>
          <a:ln w="9525" cap="flat" cmpd="sng" algn="ctr">
            <a:solidFill>
              <a:srgbClr val="C00000">
                <a:alpha val="40000"/>
              </a:srgb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A43396E8-5F14-4A07-9C80-3745DF8743F6}"/>
              </a:ext>
            </a:extLst>
          </p:cNvPr>
          <p:cNvSpPr/>
          <p:nvPr/>
        </p:nvSpPr>
        <p:spPr>
          <a:xfrm>
            <a:off x="1875934" y="0"/>
            <a:ext cx="10322351" cy="923934"/>
          </a:xfrm>
          <a:custGeom>
            <a:avLst/>
            <a:gdLst>
              <a:gd name="connsiteX0" fmla="*/ 0 w 10322351"/>
              <a:gd name="connsiteY0" fmla="*/ 0 h 923934"/>
              <a:gd name="connsiteX1" fmla="*/ 1329179 w 10322351"/>
              <a:gd name="connsiteY1" fmla="*/ 923827 h 923934"/>
              <a:gd name="connsiteX2" fmla="*/ 6890994 w 10322351"/>
              <a:gd name="connsiteY2" fmla="*/ 65988 h 923934"/>
              <a:gd name="connsiteX3" fmla="*/ 10322351 w 10322351"/>
              <a:gd name="connsiteY3" fmla="*/ 725864 h 92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22351" h="923934">
                <a:moveTo>
                  <a:pt x="0" y="0"/>
                </a:moveTo>
                <a:cubicBezTo>
                  <a:pt x="90340" y="456414"/>
                  <a:pt x="180680" y="912829"/>
                  <a:pt x="1329179" y="923827"/>
                </a:cubicBezTo>
                <a:cubicBezTo>
                  <a:pt x="2477678" y="934825"/>
                  <a:pt x="5392132" y="98982"/>
                  <a:pt x="6890994" y="65988"/>
                </a:cubicBezTo>
                <a:cubicBezTo>
                  <a:pt x="8389856" y="32994"/>
                  <a:pt x="9741032" y="626883"/>
                  <a:pt x="10322351" y="725864"/>
                </a:cubicBezTo>
              </a:path>
            </a:pathLst>
          </a:custGeom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A0DEC89-FCEF-4A7C-8D84-7ED3781A4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756" y="27391"/>
            <a:ext cx="3307758" cy="876193"/>
          </a:xfrm>
          <a:prstGeom prst="rect">
            <a:avLst/>
          </a:prstGeom>
        </p:spPr>
      </p:pic>
      <p:pic>
        <p:nvPicPr>
          <p:cNvPr id="19" name="Immagine 1">
            <a:extLst>
              <a:ext uri="{FF2B5EF4-FFF2-40B4-BE49-F238E27FC236}">
                <a16:creationId xmlns:a16="http://schemas.microsoft.com/office/drawing/2014/main" id="{A66A991D-452B-44D5-9D34-9468FD7BD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47" y="5697548"/>
            <a:ext cx="12858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A5C0C4E5-2D67-4287-BB3D-756526D2F8E4}"/>
              </a:ext>
            </a:extLst>
          </p:cNvPr>
          <p:cNvSpPr/>
          <p:nvPr/>
        </p:nvSpPr>
        <p:spPr>
          <a:xfrm>
            <a:off x="2404189" y="5970737"/>
            <a:ext cx="20745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di rilevanza nazionale finanziato ai sensi dell’articolo 72 del decreto legislativo 3 luglio 2017, n. 117 e </a:t>
            </a:r>
            <a:r>
              <a:rPr lang="it-IT" sz="1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s.m.i.</a:t>
            </a:r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 – Avviso 2 Anno 2020</a:t>
            </a:r>
            <a:endParaRPr lang="it-IT" sz="1000" dirty="0"/>
          </a:p>
        </p:txBody>
      </p:sp>
      <p:pic>
        <p:nvPicPr>
          <p:cNvPr id="1029" name="Immagine 3" descr="https://cts.ofoct.com/get-file.php?type=get-viewer&amp;genfpath=/tmp/tmpElls9c.eps.jpg&amp;downloadsavename=.jpg">
            <a:extLst>
              <a:ext uri="{FF2B5EF4-FFF2-40B4-BE49-F238E27FC236}">
                <a16:creationId xmlns:a16="http://schemas.microsoft.com/office/drawing/2014/main" id="{EC7ACA92-4007-4753-A2F3-CAE985E68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47" y="5799791"/>
            <a:ext cx="1483957" cy="91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Immagine 4">
            <a:extLst>
              <a:ext uri="{FF2B5EF4-FFF2-40B4-BE49-F238E27FC236}">
                <a16:creationId xmlns:a16="http://schemas.microsoft.com/office/drawing/2014/main" id="{56D7D821-C580-46BB-B830-DF55086F8A94}"/>
              </a:ext>
            </a:extLst>
          </p:cNvPr>
          <p:cNvPicPr>
            <a:picLocks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4" y="5697548"/>
            <a:ext cx="11334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4AE7BA5D-5E3F-43DA-826D-F5B868290104}"/>
              </a:ext>
            </a:extLst>
          </p:cNvPr>
          <p:cNvSpPr/>
          <p:nvPr/>
        </p:nvSpPr>
        <p:spPr>
          <a:xfrm>
            <a:off x="6608894" y="5489416"/>
            <a:ext cx="21996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realizzato in partenariato con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80103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B360BB-D8DB-4CC7-BDA4-526EB2926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82357"/>
          </a:xfrm>
        </p:spPr>
        <p:txBody>
          <a:bodyPr anchor="t">
            <a:normAutofit fontScale="90000"/>
          </a:bodyPr>
          <a:lstStyle/>
          <a:p>
            <a:r>
              <a:rPr lang="it-IT" sz="4800" dirty="0" smtClean="0"/>
              <a:t>Disabilità è …</a:t>
            </a:r>
            <a:br>
              <a:rPr lang="it-IT" sz="4800" dirty="0" smtClean="0"/>
            </a:br>
            <a:r>
              <a:rPr lang="it-IT" sz="3600" dirty="0" smtClean="0"/>
              <a:t>(tre parole per descrivere la condizione di disabilità)</a:t>
            </a:r>
            <a:endParaRPr lang="it-IT" sz="36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5E52F40-5287-4B37-9894-3F9BCC1172F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26" y="165381"/>
            <a:ext cx="2880338" cy="738203"/>
          </a:xfrm>
          <a:prstGeom prst="rect">
            <a:avLst/>
          </a:prstGeom>
        </p:spPr>
      </p:pic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3A922D39-5F17-44F0-98F9-9021BC1BBA63}"/>
              </a:ext>
            </a:extLst>
          </p:cNvPr>
          <p:cNvSpPr/>
          <p:nvPr/>
        </p:nvSpPr>
        <p:spPr>
          <a:xfrm>
            <a:off x="-18854" y="5316415"/>
            <a:ext cx="12217794" cy="1470884"/>
          </a:xfrm>
          <a:custGeom>
            <a:avLst/>
            <a:gdLst>
              <a:gd name="connsiteX0" fmla="*/ 0 w 12217794"/>
              <a:gd name="connsiteY0" fmla="*/ 1470884 h 1470884"/>
              <a:gd name="connsiteX1" fmla="*/ 1668545 w 12217794"/>
              <a:gd name="connsiteY1" fmla="*/ 547057 h 1470884"/>
              <a:gd name="connsiteX2" fmla="*/ 3968685 w 12217794"/>
              <a:gd name="connsiteY2" fmla="*/ 1301201 h 1470884"/>
              <a:gd name="connsiteX3" fmla="*/ 7918516 w 12217794"/>
              <a:gd name="connsiteY3" fmla="*/ 303 h 1470884"/>
              <a:gd name="connsiteX4" fmla="*/ 10096108 w 12217794"/>
              <a:gd name="connsiteY4" fmla="*/ 1178653 h 1470884"/>
              <a:gd name="connsiteX5" fmla="*/ 12207712 w 12217794"/>
              <a:gd name="connsiteY5" fmla="*/ 1084385 h 147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17794" h="1470884">
                <a:moveTo>
                  <a:pt x="0" y="1470884"/>
                </a:moveTo>
                <a:cubicBezTo>
                  <a:pt x="503549" y="1023110"/>
                  <a:pt x="1007098" y="575337"/>
                  <a:pt x="1668545" y="547057"/>
                </a:cubicBezTo>
                <a:cubicBezTo>
                  <a:pt x="2329992" y="518777"/>
                  <a:pt x="2927023" y="1392327"/>
                  <a:pt x="3968685" y="1301201"/>
                </a:cubicBezTo>
                <a:cubicBezTo>
                  <a:pt x="5010347" y="1210075"/>
                  <a:pt x="6897279" y="20728"/>
                  <a:pt x="7918516" y="303"/>
                </a:cubicBezTo>
                <a:cubicBezTo>
                  <a:pt x="8939753" y="-20122"/>
                  <a:pt x="9381242" y="997973"/>
                  <a:pt x="10096108" y="1178653"/>
                </a:cubicBezTo>
                <a:cubicBezTo>
                  <a:pt x="10810974" y="1359333"/>
                  <a:pt x="12356970" y="1045107"/>
                  <a:pt x="12207712" y="1084385"/>
                </a:cubicBezTo>
              </a:path>
            </a:pathLst>
          </a:custGeom>
          <a:ln w="9525" cap="flat" cmpd="sng" algn="ctr">
            <a:solidFill>
              <a:srgbClr val="C00000">
                <a:alpha val="40000"/>
              </a:srgb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A43396E8-5F14-4A07-9C80-3745DF8743F6}"/>
              </a:ext>
            </a:extLst>
          </p:cNvPr>
          <p:cNvSpPr/>
          <p:nvPr/>
        </p:nvSpPr>
        <p:spPr>
          <a:xfrm>
            <a:off x="1875934" y="0"/>
            <a:ext cx="10322351" cy="923934"/>
          </a:xfrm>
          <a:custGeom>
            <a:avLst/>
            <a:gdLst>
              <a:gd name="connsiteX0" fmla="*/ 0 w 10322351"/>
              <a:gd name="connsiteY0" fmla="*/ 0 h 923934"/>
              <a:gd name="connsiteX1" fmla="*/ 1329179 w 10322351"/>
              <a:gd name="connsiteY1" fmla="*/ 923827 h 923934"/>
              <a:gd name="connsiteX2" fmla="*/ 6890994 w 10322351"/>
              <a:gd name="connsiteY2" fmla="*/ 65988 h 923934"/>
              <a:gd name="connsiteX3" fmla="*/ 10322351 w 10322351"/>
              <a:gd name="connsiteY3" fmla="*/ 725864 h 92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22351" h="923934">
                <a:moveTo>
                  <a:pt x="0" y="0"/>
                </a:moveTo>
                <a:cubicBezTo>
                  <a:pt x="90340" y="456414"/>
                  <a:pt x="180680" y="912829"/>
                  <a:pt x="1329179" y="923827"/>
                </a:cubicBezTo>
                <a:cubicBezTo>
                  <a:pt x="2477678" y="934825"/>
                  <a:pt x="5392132" y="98982"/>
                  <a:pt x="6890994" y="65988"/>
                </a:cubicBezTo>
                <a:cubicBezTo>
                  <a:pt x="8389856" y="32994"/>
                  <a:pt x="9741032" y="626883"/>
                  <a:pt x="10322351" y="725864"/>
                </a:cubicBezTo>
              </a:path>
            </a:pathLst>
          </a:custGeom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A0DEC89-FCEF-4A7C-8D84-7ED3781A4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756" y="27391"/>
            <a:ext cx="3307758" cy="876193"/>
          </a:xfrm>
          <a:prstGeom prst="rect">
            <a:avLst/>
          </a:prstGeom>
        </p:spPr>
      </p:pic>
      <p:pic>
        <p:nvPicPr>
          <p:cNvPr id="19" name="Immagine 1">
            <a:extLst>
              <a:ext uri="{FF2B5EF4-FFF2-40B4-BE49-F238E27FC236}">
                <a16:creationId xmlns:a16="http://schemas.microsoft.com/office/drawing/2014/main" id="{A66A991D-452B-44D5-9D34-9468FD7BD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47" y="5697548"/>
            <a:ext cx="12858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A5C0C4E5-2D67-4287-BB3D-756526D2F8E4}"/>
              </a:ext>
            </a:extLst>
          </p:cNvPr>
          <p:cNvSpPr/>
          <p:nvPr/>
        </p:nvSpPr>
        <p:spPr>
          <a:xfrm>
            <a:off x="2404189" y="5970737"/>
            <a:ext cx="20745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di rilevanza nazionale finanziato ai sensi dell’articolo 72 del decreto legislativo 3 luglio 2017, n. 117 e </a:t>
            </a:r>
            <a:r>
              <a:rPr lang="it-IT" sz="1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s.m.i.</a:t>
            </a:r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 – Avviso 2 Anno 2020</a:t>
            </a:r>
            <a:endParaRPr lang="it-IT" sz="1000" dirty="0"/>
          </a:p>
        </p:txBody>
      </p:sp>
      <p:pic>
        <p:nvPicPr>
          <p:cNvPr id="1029" name="Immagine 3" descr="https://cts.ofoct.com/get-file.php?type=get-viewer&amp;genfpath=/tmp/tmpElls9c.eps.jpg&amp;downloadsavename=.jpg">
            <a:extLst>
              <a:ext uri="{FF2B5EF4-FFF2-40B4-BE49-F238E27FC236}">
                <a16:creationId xmlns:a16="http://schemas.microsoft.com/office/drawing/2014/main" id="{EC7ACA92-4007-4753-A2F3-CAE985E68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47" y="5799791"/>
            <a:ext cx="1483957" cy="91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Immagine 4">
            <a:extLst>
              <a:ext uri="{FF2B5EF4-FFF2-40B4-BE49-F238E27FC236}">
                <a16:creationId xmlns:a16="http://schemas.microsoft.com/office/drawing/2014/main" id="{56D7D821-C580-46BB-B830-DF55086F8A94}"/>
              </a:ext>
            </a:extLst>
          </p:cNvPr>
          <p:cNvPicPr>
            <a:picLocks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4" y="5697548"/>
            <a:ext cx="11334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4AE7BA5D-5E3F-43DA-826D-F5B868290104}"/>
              </a:ext>
            </a:extLst>
          </p:cNvPr>
          <p:cNvSpPr/>
          <p:nvPr/>
        </p:nvSpPr>
        <p:spPr>
          <a:xfrm>
            <a:off x="6608894" y="5489416"/>
            <a:ext cx="21996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realizzato in partenariato con</a:t>
            </a:r>
            <a:endParaRPr lang="it-IT" sz="10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667" y="2280363"/>
            <a:ext cx="6272213" cy="315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7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B360BB-D8DB-4CC7-BDA4-526EB2926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8013"/>
          </a:xfrm>
        </p:spPr>
        <p:txBody>
          <a:bodyPr anchor="t">
            <a:normAutofit/>
          </a:bodyPr>
          <a:lstStyle/>
          <a:p>
            <a:r>
              <a:rPr lang="it-IT" sz="4400" dirty="0" smtClean="0"/>
              <a:t>La classifica delle difficoltà nel parlare di disabilità</a:t>
            </a:r>
            <a:endParaRPr lang="it-IT" sz="44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C8F9925-B43B-4B25-BC2C-4B79036CF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69155"/>
            <a:ext cx="9144000" cy="2488645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it-IT" sz="3200" dirty="0" smtClean="0"/>
              <a:t>Linguaggio da utilizzare</a:t>
            </a:r>
          </a:p>
          <a:p>
            <a:pPr marL="457200" indent="-457200" algn="l">
              <a:buAutoNum type="arabicPeriod"/>
            </a:pPr>
            <a:r>
              <a:rPr lang="it-IT" sz="3200" dirty="0" smtClean="0"/>
              <a:t>Selezione degli esperti</a:t>
            </a:r>
          </a:p>
          <a:p>
            <a:pPr marL="457200" indent="-457200" algn="l">
              <a:buAutoNum type="arabicPeriod"/>
            </a:pPr>
            <a:r>
              <a:rPr lang="it-IT" sz="3200" dirty="0" smtClean="0"/>
              <a:t>Selezione delle fonti</a:t>
            </a:r>
          </a:p>
          <a:p>
            <a:pPr marL="457200" indent="-457200" algn="l">
              <a:buAutoNum type="arabicPeriod"/>
            </a:pPr>
            <a:r>
              <a:rPr lang="it-IT" sz="3200" dirty="0" smtClean="0"/>
              <a:t>Selezione delle storie</a:t>
            </a:r>
            <a:endParaRPr lang="it-IT" sz="32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5E52F40-5287-4B37-9894-3F9BCC1172F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26" y="165381"/>
            <a:ext cx="2880338" cy="738203"/>
          </a:xfrm>
          <a:prstGeom prst="rect">
            <a:avLst/>
          </a:prstGeom>
        </p:spPr>
      </p:pic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3A922D39-5F17-44F0-98F9-9021BC1BBA63}"/>
              </a:ext>
            </a:extLst>
          </p:cNvPr>
          <p:cNvSpPr/>
          <p:nvPr/>
        </p:nvSpPr>
        <p:spPr>
          <a:xfrm>
            <a:off x="-18854" y="5316415"/>
            <a:ext cx="12217794" cy="1470884"/>
          </a:xfrm>
          <a:custGeom>
            <a:avLst/>
            <a:gdLst>
              <a:gd name="connsiteX0" fmla="*/ 0 w 12217794"/>
              <a:gd name="connsiteY0" fmla="*/ 1470884 h 1470884"/>
              <a:gd name="connsiteX1" fmla="*/ 1668545 w 12217794"/>
              <a:gd name="connsiteY1" fmla="*/ 547057 h 1470884"/>
              <a:gd name="connsiteX2" fmla="*/ 3968685 w 12217794"/>
              <a:gd name="connsiteY2" fmla="*/ 1301201 h 1470884"/>
              <a:gd name="connsiteX3" fmla="*/ 7918516 w 12217794"/>
              <a:gd name="connsiteY3" fmla="*/ 303 h 1470884"/>
              <a:gd name="connsiteX4" fmla="*/ 10096108 w 12217794"/>
              <a:gd name="connsiteY4" fmla="*/ 1178653 h 1470884"/>
              <a:gd name="connsiteX5" fmla="*/ 12207712 w 12217794"/>
              <a:gd name="connsiteY5" fmla="*/ 1084385 h 147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17794" h="1470884">
                <a:moveTo>
                  <a:pt x="0" y="1470884"/>
                </a:moveTo>
                <a:cubicBezTo>
                  <a:pt x="503549" y="1023110"/>
                  <a:pt x="1007098" y="575337"/>
                  <a:pt x="1668545" y="547057"/>
                </a:cubicBezTo>
                <a:cubicBezTo>
                  <a:pt x="2329992" y="518777"/>
                  <a:pt x="2927023" y="1392327"/>
                  <a:pt x="3968685" y="1301201"/>
                </a:cubicBezTo>
                <a:cubicBezTo>
                  <a:pt x="5010347" y="1210075"/>
                  <a:pt x="6897279" y="20728"/>
                  <a:pt x="7918516" y="303"/>
                </a:cubicBezTo>
                <a:cubicBezTo>
                  <a:pt x="8939753" y="-20122"/>
                  <a:pt x="9381242" y="997973"/>
                  <a:pt x="10096108" y="1178653"/>
                </a:cubicBezTo>
                <a:cubicBezTo>
                  <a:pt x="10810974" y="1359333"/>
                  <a:pt x="12356970" y="1045107"/>
                  <a:pt x="12207712" y="1084385"/>
                </a:cubicBezTo>
              </a:path>
            </a:pathLst>
          </a:custGeom>
          <a:ln w="9525" cap="flat" cmpd="sng" algn="ctr">
            <a:solidFill>
              <a:srgbClr val="C00000">
                <a:alpha val="40000"/>
              </a:srgb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A43396E8-5F14-4A07-9C80-3745DF8743F6}"/>
              </a:ext>
            </a:extLst>
          </p:cNvPr>
          <p:cNvSpPr/>
          <p:nvPr/>
        </p:nvSpPr>
        <p:spPr>
          <a:xfrm>
            <a:off x="1875934" y="0"/>
            <a:ext cx="10322351" cy="923934"/>
          </a:xfrm>
          <a:custGeom>
            <a:avLst/>
            <a:gdLst>
              <a:gd name="connsiteX0" fmla="*/ 0 w 10322351"/>
              <a:gd name="connsiteY0" fmla="*/ 0 h 923934"/>
              <a:gd name="connsiteX1" fmla="*/ 1329179 w 10322351"/>
              <a:gd name="connsiteY1" fmla="*/ 923827 h 923934"/>
              <a:gd name="connsiteX2" fmla="*/ 6890994 w 10322351"/>
              <a:gd name="connsiteY2" fmla="*/ 65988 h 923934"/>
              <a:gd name="connsiteX3" fmla="*/ 10322351 w 10322351"/>
              <a:gd name="connsiteY3" fmla="*/ 725864 h 92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22351" h="923934">
                <a:moveTo>
                  <a:pt x="0" y="0"/>
                </a:moveTo>
                <a:cubicBezTo>
                  <a:pt x="90340" y="456414"/>
                  <a:pt x="180680" y="912829"/>
                  <a:pt x="1329179" y="923827"/>
                </a:cubicBezTo>
                <a:cubicBezTo>
                  <a:pt x="2477678" y="934825"/>
                  <a:pt x="5392132" y="98982"/>
                  <a:pt x="6890994" y="65988"/>
                </a:cubicBezTo>
                <a:cubicBezTo>
                  <a:pt x="8389856" y="32994"/>
                  <a:pt x="9741032" y="626883"/>
                  <a:pt x="10322351" y="725864"/>
                </a:cubicBezTo>
              </a:path>
            </a:pathLst>
          </a:custGeom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A0DEC89-FCEF-4A7C-8D84-7ED3781A4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756" y="27391"/>
            <a:ext cx="3307758" cy="876193"/>
          </a:xfrm>
          <a:prstGeom prst="rect">
            <a:avLst/>
          </a:prstGeom>
        </p:spPr>
      </p:pic>
      <p:pic>
        <p:nvPicPr>
          <p:cNvPr id="19" name="Immagine 1">
            <a:extLst>
              <a:ext uri="{FF2B5EF4-FFF2-40B4-BE49-F238E27FC236}">
                <a16:creationId xmlns:a16="http://schemas.microsoft.com/office/drawing/2014/main" id="{A66A991D-452B-44D5-9D34-9468FD7BD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47" y="5697548"/>
            <a:ext cx="12858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A5C0C4E5-2D67-4287-BB3D-756526D2F8E4}"/>
              </a:ext>
            </a:extLst>
          </p:cNvPr>
          <p:cNvSpPr/>
          <p:nvPr/>
        </p:nvSpPr>
        <p:spPr>
          <a:xfrm>
            <a:off x="2404189" y="5970737"/>
            <a:ext cx="20745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di rilevanza nazionale finanziato ai sensi dell’articolo 72 del decreto legislativo 3 luglio 2017, n. 117 e </a:t>
            </a:r>
            <a:r>
              <a:rPr lang="it-IT" sz="1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s.m.i.</a:t>
            </a:r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 – Avviso 2 Anno 2020</a:t>
            </a:r>
            <a:endParaRPr lang="it-IT" sz="1000" dirty="0"/>
          </a:p>
        </p:txBody>
      </p:sp>
      <p:pic>
        <p:nvPicPr>
          <p:cNvPr id="1029" name="Immagine 3" descr="https://cts.ofoct.com/get-file.php?type=get-viewer&amp;genfpath=/tmp/tmpElls9c.eps.jpg&amp;downloadsavename=.jpg">
            <a:extLst>
              <a:ext uri="{FF2B5EF4-FFF2-40B4-BE49-F238E27FC236}">
                <a16:creationId xmlns:a16="http://schemas.microsoft.com/office/drawing/2014/main" id="{EC7ACA92-4007-4753-A2F3-CAE985E68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47" y="5799791"/>
            <a:ext cx="1483957" cy="91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Immagine 4">
            <a:extLst>
              <a:ext uri="{FF2B5EF4-FFF2-40B4-BE49-F238E27FC236}">
                <a16:creationId xmlns:a16="http://schemas.microsoft.com/office/drawing/2014/main" id="{56D7D821-C580-46BB-B830-DF55086F8A94}"/>
              </a:ext>
            </a:extLst>
          </p:cNvPr>
          <p:cNvPicPr>
            <a:picLocks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4" y="5697548"/>
            <a:ext cx="11334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4AE7BA5D-5E3F-43DA-826D-F5B868290104}"/>
              </a:ext>
            </a:extLst>
          </p:cNvPr>
          <p:cNvSpPr/>
          <p:nvPr/>
        </p:nvSpPr>
        <p:spPr>
          <a:xfrm>
            <a:off x="6608894" y="5489416"/>
            <a:ext cx="21996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realizzato in partenariato con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59477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B360BB-D8DB-4CC7-BDA4-526EB2926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80757"/>
          </a:xfrm>
        </p:spPr>
        <p:txBody>
          <a:bodyPr anchor="t"/>
          <a:lstStyle/>
          <a:p>
            <a:r>
              <a:rPr lang="it-IT" dirty="0" smtClean="0"/>
              <a:t>I temi di cui parlare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5E52F40-5287-4B37-9894-3F9BCC1172F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26" y="165381"/>
            <a:ext cx="2880338" cy="738203"/>
          </a:xfrm>
          <a:prstGeom prst="rect">
            <a:avLst/>
          </a:prstGeom>
        </p:spPr>
      </p:pic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3A922D39-5F17-44F0-98F9-9021BC1BBA63}"/>
              </a:ext>
            </a:extLst>
          </p:cNvPr>
          <p:cNvSpPr/>
          <p:nvPr/>
        </p:nvSpPr>
        <p:spPr>
          <a:xfrm>
            <a:off x="-18854" y="5316415"/>
            <a:ext cx="12217794" cy="1470884"/>
          </a:xfrm>
          <a:custGeom>
            <a:avLst/>
            <a:gdLst>
              <a:gd name="connsiteX0" fmla="*/ 0 w 12217794"/>
              <a:gd name="connsiteY0" fmla="*/ 1470884 h 1470884"/>
              <a:gd name="connsiteX1" fmla="*/ 1668545 w 12217794"/>
              <a:gd name="connsiteY1" fmla="*/ 547057 h 1470884"/>
              <a:gd name="connsiteX2" fmla="*/ 3968685 w 12217794"/>
              <a:gd name="connsiteY2" fmla="*/ 1301201 h 1470884"/>
              <a:gd name="connsiteX3" fmla="*/ 7918516 w 12217794"/>
              <a:gd name="connsiteY3" fmla="*/ 303 h 1470884"/>
              <a:gd name="connsiteX4" fmla="*/ 10096108 w 12217794"/>
              <a:gd name="connsiteY4" fmla="*/ 1178653 h 1470884"/>
              <a:gd name="connsiteX5" fmla="*/ 12207712 w 12217794"/>
              <a:gd name="connsiteY5" fmla="*/ 1084385 h 147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17794" h="1470884">
                <a:moveTo>
                  <a:pt x="0" y="1470884"/>
                </a:moveTo>
                <a:cubicBezTo>
                  <a:pt x="503549" y="1023110"/>
                  <a:pt x="1007098" y="575337"/>
                  <a:pt x="1668545" y="547057"/>
                </a:cubicBezTo>
                <a:cubicBezTo>
                  <a:pt x="2329992" y="518777"/>
                  <a:pt x="2927023" y="1392327"/>
                  <a:pt x="3968685" y="1301201"/>
                </a:cubicBezTo>
                <a:cubicBezTo>
                  <a:pt x="5010347" y="1210075"/>
                  <a:pt x="6897279" y="20728"/>
                  <a:pt x="7918516" y="303"/>
                </a:cubicBezTo>
                <a:cubicBezTo>
                  <a:pt x="8939753" y="-20122"/>
                  <a:pt x="9381242" y="997973"/>
                  <a:pt x="10096108" y="1178653"/>
                </a:cubicBezTo>
                <a:cubicBezTo>
                  <a:pt x="10810974" y="1359333"/>
                  <a:pt x="12356970" y="1045107"/>
                  <a:pt x="12207712" y="1084385"/>
                </a:cubicBezTo>
              </a:path>
            </a:pathLst>
          </a:custGeom>
          <a:ln w="9525" cap="flat" cmpd="sng" algn="ctr">
            <a:solidFill>
              <a:srgbClr val="C00000">
                <a:alpha val="40000"/>
              </a:srgb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A43396E8-5F14-4A07-9C80-3745DF8743F6}"/>
              </a:ext>
            </a:extLst>
          </p:cNvPr>
          <p:cNvSpPr/>
          <p:nvPr/>
        </p:nvSpPr>
        <p:spPr>
          <a:xfrm>
            <a:off x="1875934" y="0"/>
            <a:ext cx="10322351" cy="923934"/>
          </a:xfrm>
          <a:custGeom>
            <a:avLst/>
            <a:gdLst>
              <a:gd name="connsiteX0" fmla="*/ 0 w 10322351"/>
              <a:gd name="connsiteY0" fmla="*/ 0 h 923934"/>
              <a:gd name="connsiteX1" fmla="*/ 1329179 w 10322351"/>
              <a:gd name="connsiteY1" fmla="*/ 923827 h 923934"/>
              <a:gd name="connsiteX2" fmla="*/ 6890994 w 10322351"/>
              <a:gd name="connsiteY2" fmla="*/ 65988 h 923934"/>
              <a:gd name="connsiteX3" fmla="*/ 10322351 w 10322351"/>
              <a:gd name="connsiteY3" fmla="*/ 725864 h 92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22351" h="923934">
                <a:moveTo>
                  <a:pt x="0" y="0"/>
                </a:moveTo>
                <a:cubicBezTo>
                  <a:pt x="90340" y="456414"/>
                  <a:pt x="180680" y="912829"/>
                  <a:pt x="1329179" y="923827"/>
                </a:cubicBezTo>
                <a:cubicBezTo>
                  <a:pt x="2477678" y="934825"/>
                  <a:pt x="5392132" y="98982"/>
                  <a:pt x="6890994" y="65988"/>
                </a:cubicBezTo>
                <a:cubicBezTo>
                  <a:pt x="8389856" y="32994"/>
                  <a:pt x="9741032" y="626883"/>
                  <a:pt x="10322351" y="725864"/>
                </a:cubicBezTo>
              </a:path>
            </a:pathLst>
          </a:custGeom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A0DEC89-FCEF-4A7C-8D84-7ED3781A4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756" y="27391"/>
            <a:ext cx="3307758" cy="876193"/>
          </a:xfrm>
          <a:prstGeom prst="rect">
            <a:avLst/>
          </a:prstGeom>
        </p:spPr>
      </p:pic>
      <p:pic>
        <p:nvPicPr>
          <p:cNvPr id="19" name="Immagine 1">
            <a:extLst>
              <a:ext uri="{FF2B5EF4-FFF2-40B4-BE49-F238E27FC236}">
                <a16:creationId xmlns:a16="http://schemas.microsoft.com/office/drawing/2014/main" id="{A66A991D-452B-44D5-9D34-9468FD7BD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47" y="5697548"/>
            <a:ext cx="12858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A5C0C4E5-2D67-4287-BB3D-756526D2F8E4}"/>
              </a:ext>
            </a:extLst>
          </p:cNvPr>
          <p:cNvSpPr/>
          <p:nvPr/>
        </p:nvSpPr>
        <p:spPr>
          <a:xfrm>
            <a:off x="2404189" y="5970737"/>
            <a:ext cx="20745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di rilevanza nazionale finanziato ai sensi dell’articolo 72 del decreto legislativo 3 luglio 2017, n. 117 e </a:t>
            </a:r>
            <a:r>
              <a:rPr lang="it-IT" sz="1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s.m.i.</a:t>
            </a:r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 – Avviso 2 Anno 2020</a:t>
            </a:r>
            <a:endParaRPr lang="it-IT" sz="1000" dirty="0"/>
          </a:p>
        </p:txBody>
      </p:sp>
      <p:pic>
        <p:nvPicPr>
          <p:cNvPr id="1029" name="Immagine 3" descr="https://cts.ofoct.com/get-file.php?type=get-viewer&amp;genfpath=/tmp/tmpElls9c.eps.jpg&amp;downloadsavename=.jpg">
            <a:extLst>
              <a:ext uri="{FF2B5EF4-FFF2-40B4-BE49-F238E27FC236}">
                <a16:creationId xmlns:a16="http://schemas.microsoft.com/office/drawing/2014/main" id="{EC7ACA92-4007-4753-A2F3-CAE985E68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47" y="5799791"/>
            <a:ext cx="1483957" cy="91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Immagine 4">
            <a:extLst>
              <a:ext uri="{FF2B5EF4-FFF2-40B4-BE49-F238E27FC236}">
                <a16:creationId xmlns:a16="http://schemas.microsoft.com/office/drawing/2014/main" id="{56D7D821-C580-46BB-B830-DF55086F8A94}"/>
              </a:ext>
            </a:extLst>
          </p:cNvPr>
          <p:cNvPicPr>
            <a:picLocks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4" y="5697548"/>
            <a:ext cx="11334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4AE7BA5D-5E3F-43DA-826D-F5B868290104}"/>
              </a:ext>
            </a:extLst>
          </p:cNvPr>
          <p:cNvSpPr/>
          <p:nvPr/>
        </p:nvSpPr>
        <p:spPr>
          <a:xfrm>
            <a:off x="6608894" y="5489416"/>
            <a:ext cx="21996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realizzato in partenariato con</a:t>
            </a:r>
            <a:endParaRPr lang="it-IT" sz="1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588" y="2082829"/>
            <a:ext cx="6562909" cy="3297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37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B360BB-D8DB-4CC7-BDA4-526EB2926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2197"/>
          </a:xfrm>
        </p:spPr>
        <p:txBody>
          <a:bodyPr anchor="t">
            <a:normAutofit fontScale="90000"/>
          </a:bodyPr>
          <a:lstStyle/>
          <a:p>
            <a:r>
              <a:rPr lang="it-IT" sz="4000" dirty="0" smtClean="0"/>
              <a:t>Come parlare di disabilità </a:t>
            </a:r>
            <a:br>
              <a:rPr lang="it-IT" sz="4000" dirty="0" smtClean="0"/>
            </a:br>
            <a:r>
              <a:rPr lang="it-IT" sz="3200" dirty="0" smtClean="0"/>
              <a:t>(classifica dei contenuti)</a:t>
            </a:r>
            <a:endParaRPr lang="it-IT" sz="32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C8F9925-B43B-4B25-BC2C-4B79036CF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2560" y="2103120"/>
            <a:ext cx="8686800" cy="386761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t-IT" dirty="0" smtClean="0"/>
              <a:t>1. Fare </a:t>
            </a:r>
            <a:r>
              <a:rPr lang="it-IT" dirty="0"/>
              <a:t>emergere i problemi sociali delle persone con disabilità </a:t>
            </a:r>
          </a:p>
          <a:p>
            <a:pPr algn="l"/>
            <a:r>
              <a:rPr lang="it-IT" dirty="0" smtClean="0"/>
              <a:t>2. Fare </a:t>
            </a:r>
            <a:r>
              <a:rPr lang="it-IT" dirty="0"/>
              <a:t>emergere i problemi delle persone con disabilità e/o dei loro </a:t>
            </a:r>
            <a:r>
              <a:rPr lang="it-IT" dirty="0" err="1"/>
              <a:t>caregiver</a:t>
            </a:r>
            <a:r>
              <a:rPr lang="it-IT" dirty="0"/>
              <a:t> </a:t>
            </a:r>
          </a:p>
          <a:p>
            <a:pPr algn="l"/>
            <a:r>
              <a:rPr lang="it-IT" dirty="0" smtClean="0"/>
              <a:t>3. Fare </a:t>
            </a:r>
            <a:r>
              <a:rPr lang="it-IT" dirty="0"/>
              <a:t>emergere le qualità delle persone con disabilità e/o dei loro </a:t>
            </a:r>
            <a:r>
              <a:rPr lang="it-IT" dirty="0" err="1" smtClean="0"/>
              <a:t>caregiver</a:t>
            </a:r>
            <a:endParaRPr lang="it-IT" dirty="0"/>
          </a:p>
          <a:p>
            <a:pPr algn="l"/>
            <a:r>
              <a:rPr lang="it-IT" dirty="0" smtClean="0"/>
              <a:t>4. Fare </a:t>
            </a:r>
            <a:r>
              <a:rPr lang="it-IT" dirty="0"/>
              <a:t>emergere buone pratiche e esempi </a:t>
            </a:r>
            <a:r>
              <a:rPr lang="it-IT" dirty="0" smtClean="0"/>
              <a:t>virtuosi</a:t>
            </a:r>
            <a:endParaRPr lang="it-IT" dirty="0"/>
          </a:p>
          <a:p>
            <a:pPr algn="l"/>
            <a:r>
              <a:rPr lang="it-IT" dirty="0" smtClean="0"/>
              <a:t>5. Presentare </a:t>
            </a:r>
            <a:r>
              <a:rPr lang="it-IT" dirty="0"/>
              <a:t>dati e cifre affidabili </a:t>
            </a:r>
          </a:p>
          <a:p>
            <a:pPr algn="l"/>
            <a:r>
              <a:rPr lang="it-IT" dirty="0" smtClean="0"/>
              <a:t>6. Presentare </a:t>
            </a:r>
            <a:r>
              <a:rPr lang="it-IT" dirty="0"/>
              <a:t>possibili soluzioni </a:t>
            </a:r>
          </a:p>
          <a:p>
            <a:pPr algn="l"/>
            <a:r>
              <a:rPr lang="it-IT" dirty="0" smtClean="0"/>
              <a:t>7. Presentare </a:t>
            </a:r>
            <a:r>
              <a:rPr lang="it-IT" dirty="0"/>
              <a:t>una o più storie familiari </a:t>
            </a:r>
          </a:p>
          <a:p>
            <a:pPr algn="l"/>
            <a:r>
              <a:rPr lang="it-IT" dirty="0" smtClean="0"/>
              <a:t>8. Riportare </a:t>
            </a:r>
            <a:r>
              <a:rPr lang="it-IT" dirty="0"/>
              <a:t>il parere di esperti autorevoli </a:t>
            </a:r>
          </a:p>
          <a:p>
            <a:pPr algn="l"/>
            <a:r>
              <a:rPr lang="it-IT" dirty="0" smtClean="0"/>
              <a:t>9. Riportare </a:t>
            </a:r>
            <a:r>
              <a:rPr lang="it-IT" dirty="0"/>
              <a:t>il parere di enti autorevoli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5E52F40-5287-4B37-9894-3F9BCC1172F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26" y="165381"/>
            <a:ext cx="2880338" cy="738203"/>
          </a:xfrm>
          <a:prstGeom prst="rect">
            <a:avLst/>
          </a:prstGeom>
        </p:spPr>
      </p:pic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3A922D39-5F17-44F0-98F9-9021BC1BBA63}"/>
              </a:ext>
            </a:extLst>
          </p:cNvPr>
          <p:cNvSpPr/>
          <p:nvPr/>
        </p:nvSpPr>
        <p:spPr>
          <a:xfrm>
            <a:off x="-18854" y="5316415"/>
            <a:ext cx="12217794" cy="1470884"/>
          </a:xfrm>
          <a:custGeom>
            <a:avLst/>
            <a:gdLst>
              <a:gd name="connsiteX0" fmla="*/ 0 w 12217794"/>
              <a:gd name="connsiteY0" fmla="*/ 1470884 h 1470884"/>
              <a:gd name="connsiteX1" fmla="*/ 1668545 w 12217794"/>
              <a:gd name="connsiteY1" fmla="*/ 547057 h 1470884"/>
              <a:gd name="connsiteX2" fmla="*/ 3968685 w 12217794"/>
              <a:gd name="connsiteY2" fmla="*/ 1301201 h 1470884"/>
              <a:gd name="connsiteX3" fmla="*/ 7918516 w 12217794"/>
              <a:gd name="connsiteY3" fmla="*/ 303 h 1470884"/>
              <a:gd name="connsiteX4" fmla="*/ 10096108 w 12217794"/>
              <a:gd name="connsiteY4" fmla="*/ 1178653 h 1470884"/>
              <a:gd name="connsiteX5" fmla="*/ 12207712 w 12217794"/>
              <a:gd name="connsiteY5" fmla="*/ 1084385 h 147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17794" h="1470884">
                <a:moveTo>
                  <a:pt x="0" y="1470884"/>
                </a:moveTo>
                <a:cubicBezTo>
                  <a:pt x="503549" y="1023110"/>
                  <a:pt x="1007098" y="575337"/>
                  <a:pt x="1668545" y="547057"/>
                </a:cubicBezTo>
                <a:cubicBezTo>
                  <a:pt x="2329992" y="518777"/>
                  <a:pt x="2927023" y="1392327"/>
                  <a:pt x="3968685" y="1301201"/>
                </a:cubicBezTo>
                <a:cubicBezTo>
                  <a:pt x="5010347" y="1210075"/>
                  <a:pt x="6897279" y="20728"/>
                  <a:pt x="7918516" y="303"/>
                </a:cubicBezTo>
                <a:cubicBezTo>
                  <a:pt x="8939753" y="-20122"/>
                  <a:pt x="9381242" y="997973"/>
                  <a:pt x="10096108" y="1178653"/>
                </a:cubicBezTo>
                <a:cubicBezTo>
                  <a:pt x="10810974" y="1359333"/>
                  <a:pt x="12356970" y="1045107"/>
                  <a:pt x="12207712" y="1084385"/>
                </a:cubicBezTo>
              </a:path>
            </a:pathLst>
          </a:custGeom>
          <a:ln w="9525" cap="flat" cmpd="sng" algn="ctr">
            <a:solidFill>
              <a:srgbClr val="C00000">
                <a:alpha val="40000"/>
              </a:srgb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A43396E8-5F14-4A07-9C80-3745DF8743F6}"/>
              </a:ext>
            </a:extLst>
          </p:cNvPr>
          <p:cNvSpPr/>
          <p:nvPr/>
        </p:nvSpPr>
        <p:spPr>
          <a:xfrm>
            <a:off x="1875934" y="0"/>
            <a:ext cx="10322351" cy="923934"/>
          </a:xfrm>
          <a:custGeom>
            <a:avLst/>
            <a:gdLst>
              <a:gd name="connsiteX0" fmla="*/ 0 w 10322351"/>
              <a:gd name="connsiteY0" fmla="*/ 0 h 923934"/>
              <a:gd name="connsiteX1" fmla="*/ 1329179 w 10322351"/>
              <a:gd name="connsiteY1" fmla="*/ 923827 h 923934"/>
              <a:gd name="connsiteX2" fmla="*/ 6890994 w 10322351"/>
              <a:gd name="connsiteY2" fmla="*/ 65988 h 923934"/>
              <a:gd name="connsiteX3" fmla="*/ 10322351 w 10322351"/>
              <a:gd name="connsiteY3" fmla="*/ 725864 h 92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22351" h="923934">
                <a:moveTo>
                  <a:pt x="0" y="0"/>
                </a:moveTo>
                <a:cubicBezTo>
                  <a:pt x="90340" y="456414"/>
                  <a:pt x="180680" y="912829"/>
                  <a:pt x="1329179" y="923827"/>
                </a:cubicBezTo>
                <a:cubicBezTo>
                  <a:pt x="2477678" y="934825"/>
                  <a:pt x="5392132" y="98982"/>
                  <a:pt x="6890994" y="65988"/>
                </a:cubicBezTo>
                <a:cubicBezTo>
                  <a:pt x="8389856" y="32994"/>
                  <a:pt x="9741032" y="626883"/>
                  <a:pt x="10322351" y="725864"/>
                </a:cubicBezTo>
              </a:path>
            </a:pathLst>
          </a:custGeom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A0DEC89-FCEF-4A7C-8D84-7ED3781A4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756" y="27391"/>
            <a:ext cx="3307758" cy="876193"/>
          </a:xfrm>
          <a:prstGeom prst="rect">
            <a:avLst/>
          </a:prstGeom>
        </p:spPr>
      </p:pic>
      <p:pic>
        <p:nvPicPr>
          <p:cNvPr id="19" name="Immagine 1">
            <a:extLst>
              <a:ext uri="{FF2B5EF4-FFF2-40B4-BE49-F238E27FC236}">
                <a16:creationId xmlns:a16="http://schemas.microsoft.com/office/drawing/2014/main" id="{A66A991D-452B-44D5-9D34-9468FD7BD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47" y="5697548"/>
            <a:ext cx="12858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A5C0C4E5-2D67-4287-BB3D-756526D2F8E4}"/>
              </a:ext>
            </a:extLst>
          </p:cNvPr>
          <p:cNvSpPr/>
          <p:nvPr/>
        </p:nvSpPr>
        <p:spPr>
          <a:xfrm>
            <a:off x="2404189" y="5970737"/>
            <a:ext cx="20745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di rilevanza nazionale finanziato ai sensi dell’articolo 72 del decreto legislativo 3 luglio 2017, n. 117 e </a:t>
            </a:r>
            <a:r>
              <a:rPr lang="it-IT" sz="1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s.m.i.</a:t>
            </a:r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 – Avviso 2 Anno 2020</a:t>
            </a:r>
            <a:endParaRPr lang="it-IT" sz="1000" dirty="0"/>
          </a:p>
        </p:txBody>
      </p:sp>
      <p:pic>
        <p:nvPicPr>
          <p:cNvPr id="1029" name="Immagine 3" descr="https://cts.ofoct.com/get-file.php?type=get-viewer&amp;genfpath=/tmp/tmpElls9c.eps.jpg&amp;downloadsavename=.jpg">
            <a:extLst>
              <a:ext uri="{FF2B5EF4-FFF2-40B4-BE49-F238E27FC236}">
                <a16:creationId xmlns:a16="http://schemas.microsoft.com/office/drawing/2014/main" id="{EC7ACA92-4007-4753-A2F3-CAE985E68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47" y="5799791"/>
            <a:ext cx="1483957" cy="91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Immagine 4">
            <a:extLst>
              <a:ext uri="{FF2B5EF4-FFF2-40B4-BE49-F238E27FC236}">
                <a16:creationId xmlns:a16="http://schemas.microsoft.com/office/drawing/2014/main" id="{56D7D821-C580-46BB-B830-DF55086F8A94}"/>
              </a:ext>
            </a:extLst>
          </p:cNvPr>
          <p:cNvPicPr>
            <a:picLocks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4" y="5697548"/>
            <a:ext cx="11334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4AE7BA5D-5E3F-43DA-826D-F5B868290104}"/>
              </a:ext>
            </a:extLst>
          </p:cNvPr>
          <p:cNvSpPr/>
          <p:nvPr/>
        </p:nvSpPr>
        <p:spPr>
          <a:xfrm>
            <a:off x="6608894" y="5489416"/>
            <a:ext cx="21996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realizzato in partenariato con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53623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B360BB-D8DB-4CC7-BDA4-526EB2926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55637"/>
          </a:xfrm>
        </p:spPr>
        <p:txBody>
          <a:bodyPr anchor="t">
            <a:normAutofit/>
          </a:bodyPr>
          <a:lstStyle/>
          <a:p>
            <a:r>
              <a:rPr lang="it-IT" sz="4000" dirty="0" smtClean="0"/>
              <a:t>Approfondimenti e domande aperte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C8F9925-B43B-4B25-BC2C-4B79036CF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26" y="1778000"/>
            <a:ext cx="11579688" cy="3479800"/>
          </a:xfrm>
        </p:spPr>
        <p:txBody>
          <a:bodyPr/>
          <a:lstStyle/>
          <a:p>
            <a:pPr algn="l"/>
            <a:r>
              <a:rPr lang="it-IT" dirty="0" smtClean="0"/>
              <a:t>Tra dramma e eroismo: </a:t>
            </a:r>
            <a:r>
              <a:rPr lang="it-IT" dirty="0"/>
              <a:t>p</a:t>
            </a:r>
            <a:r>
              <a:rPr lang="it-IT" dirty="0" smtClean="0"/>
              <a:t>ersistenza e inadeguatezza di </a:t>
            </a:r>
            <a:r>
              <a:rPr lang="it-IT" dirty="0" err="1" smtClean="0"/>
              <a:t>clichè</a:t>
            </a:r>
            <a:r>
              <a:rPr lang="it-IT" dirty="0" smtClean="0"/>
              <a:t> nella comunicazione, da cui è difficile sfuggire</a:t>
            </a:r>
          </a:p>
          <a:p>
            <a:pPr algn="l"/>
            <a:r>
              <a:rPr lang="it-IT" dirty="0" smtClean="0"/>
              <a:t>Difficoltà di rappresentare e denunciare la discriminazione quotidiana delle persone con disabilità</a:t>
            </a:r>
          </a:p>
          <a:p>
            <a:pPr algn="l"/>
            <a:r>
              <a:rPr lang="it-IT" dirty="0" smtClean="0"/>
              <a:t>Miglioramento del linguaggio ma persistenza di espressioni </a:t>
            </a:r>
            <a:r>
              <a:rPr lang="it-IT" dirty="0" err="1" smtClean="0"/>
              <a:t>inferiorizzanti</a:t>
            </a:r>
            <a:endParaRPr lang="it-IT" dirty="0" smtClean="0"/>
          </a:p>
          <a:p>
            <a:pPr algn="l"/>
            <a:r>
              <a:rPr lang="it-IT" dirty="0" smtClean="0"/>
              <a:t>Bassa attenzione all’accessibilità della comunicazione</a:t>
            </a:r>
          </a:p>
          <a:p>
            <a:pPr algn="l"/>
            <a:r>
              <a:rPr lang="it-IT" dirty="0" smtClean="0"/>
              <a:t>Investire più risorse e attenzione alla comunicazione come modalità di promozione di idee, valori, proposte da parte della rete associativa</a:t>
            </a:r>
          </a:p>
          <a:p>
            <a:pPr algn="l"/>
            <a:endParaRPr lang="it-IT" dirty="0"/>
          </a:p>
          <a:p>
            <a:pPr algn="l"/>
            <a:endParaRPr lang="it-IT" dirty="0" smtClean="0"/>
          </a:p>
          <a:p>
            <a:pPr algn="l"/>
            <a:endParaRPr lang="it-IT" dirty="0" smtClean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5E52F40-5287-4B37-9894-3F9BCC1172F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26" y="165381"/>
            <a:ext cx="2880338" cy="738203"/>
          </a:xfrm>
          <a:prstGeom prst="rect">
            <a:avLst/>
          </a:prstGeom>
        </p:spPr>
      </p:pic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3A922D39-5F17-44F0-98F9-9021BC1BBA63}"/>
              </a:ext>
            </a:extLst>
          </p:cNvPr>
          <p:cNvSpPr/>
          <p:nvPr/>
        </p:nvSpPr>
        <p:spPr>
          <a:xfrm>
            <a:off x="-18854" y="5316415"/>
            <a:ext cx="12217794" cy="1470884"/>
          </a:xfrm>
          <a:custGeom>
            <a:avLst/>
            <a:gdLst>
              <a:gd name="connsiteX0" fmla="*/ 0 w 12217794"/>
              <a:gd name="connsiteY0" fmla="*/ 1470884 h 1470884"/>
              <a:gd name="connsiteX1" fmla="*/ 1668545 w 12217794"/>
              <a:gd name="connsiteY1" fmla="*/ 547057 h 1470884"/>
              <a:gd name="connsiteX2" fmla="*/ 3968685 w 12217794"/>
              <a:gd name="connsiteY2" fmla="*/ 1301201 h 1470884"/>
              <a:gd name="connsiteX3" fmla="*/ 7918516 w 12217794"/>
              <a:gd name="connsiteY3" fmla="*/ 303 h 1470884"/>
              <a:gd name="connsiteX4" fmla="*/ 10096108 w 12217794"/>
              <a:gd name="connsiteY4" fmla="*/ 1178653 h 1470884"/>
              <a:gd name="connsiteX5" fmla="*/ 12207712 w 12217794"/>
              <a:gd name="connsiteY5" fmla="*/ 1084385 h 147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17794" h="1470884">
                <a:moveTo>
                  <a:pt x="0" y="1470884"/>
                </a:moveTo>
                <a:cubicBezTo>
                  <a:pt x="503549" y="1023110"/>
                  <a:pt x="1007098" y="575337"/>
                  <a:pt x="1668545" y="547057"/>
                </a:cubicBezTo>
                <a:cubicBezTo>
                  <a:pt x="2329992" y="518777"/>
                  <a:pt x="2927023" y="1392327"/>
                  <a:pt x="3968685" y="1301201"/>
                </a:cubicBezTo>
                <a:cubicBezTo>
                  <a:pt x="5010347" y="1210075"/>
                  <a:pt x="6897279" y="20728"/>
                  <a:pt x="7918516" y="303"/>
                </a:cubicBezTo>
                <a:cubicBezTo>
                  <a:pt x="8939753" y="-20122"/>
                  <a:pt x="9381242" y="997973"/>
                  <a:pt x="10096108" y="1178653"/>
                </a:cubicBezTo>
                <a:cubicBezTo>
                  <a:pt x="10810974" y="1359333"/>
                  <a:pt x="12356970" y="1045107"/>
                  <a:pt x="12207712" y="1084385"/>
                </a:cubicBezTo>
              </a:path>
            </a:pathLst>
          </a:custGeom>
          <a:ln w="9525" cap="flat" cmpd="sng" algn="ctr">
            <a:solidFill>
              <a:srgbClr val="C00000">
                <a:alpha val="40000"/>
              </a:srgb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A43396E8-5F14-4A07-9C80-3745DF8743F6}"/>
              </a:ext>
            </a:extLst>
          </p:cNvPr>
          <p:cNvSpPr/>
          <p:nvPr/>
        </p:nvSpPr>
        <p:spPr>
          <a:xfrm>
            <a:off x="1875934" y="0"/>
            <a:ext cx="10322351" cy="923934"/>
          </a:xfrm>
          <a:custGeom>
            <a:avLst/>
            <a:gdLst>
              <a:gd name="connsiteX0" fmla="*/ 0 w 10322351"/>
              <a:gd name="connsiteY0" fmla="*/ 0 h 923934"/>
              <a:gd name="connsiteX1" fmla="*/ 1329179 w 10322351"/>
              <a:gd name="connsiteY1" fmla="*/ 923827 h 923934"/>
              <a:gd name="connsiteX2" fmla="*/ 6890994 w 10322351"/>
              <a:gd name="connsiteY2" fmla="*/ 65988 h 923934"/>
              <a:gd name="connsiteX3" fmla="*/ 10322351 w 10322351"/>
              <a:gd name="connsiteY3" fmla="*/ 725864 h 92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22351" h="923934">
                <a:moveTo>
                  <a:pt x="0" y="0"/>
                </a:moveTo>
                <a:cubicBezTo>
                  <a:pt x="90340" y="456414"/>
                  <a:pt x="180680" y="912829"/>
                  <a:pt x="1329179" y="923827"/>
                </a:cubicBezTo>
                <a:cubicBezTo>
                  <a:pt x="2477678" y="934825"/>
                  <a:pt x="5392132" y="98982"/>
                  <a:pt x="6890994" y="65988"/>
                </a:cubicBezTo>
                <a:cubicBezTo>
                  <a:pt x="8389856" y="32994"/>
                  <a:pt x="9741032" y="626883"/>
                  <a:pt x="10322351" y="725864"/>
                </a:cubicBezTo>
              </a:path>
            </a:pathLst>
          </a:custGeom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A0DEC89-FCEF-4A7C-8D84-7ED3781A4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756" y="27391"/>
            <a:ext cx="3307758" cy="876193"/>
          </a:xfrm>
          <a:prstGeom prst="rect">
            <a:avLst/>
          </a:prstGeom>
        </p:spPr>
      </p:pic>
      <p:pic>
        <p:nvPicPr>
          <p:cNvPr id="19" name="Immagine 1">
            <a:extLst>
              <a:ext uri="{FF2B5EF4-FFF2-40B4-BE49-F238E27FC236}">
                <a16:creationId xmlns:a16="http://schemas.microsoft.com/office/drawing/2014/main" id="{A66A991D-452B-44D5-9D34-9468FD7BD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47" y="5697548"/>
            <a:ext cx="12858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A5C0C4E5-2D67-4287-BB3D-756526D2F8E4}"/>
              </a:ext>
            </a:extLst>
          </p:cNvPr>
          <p:cNvSpPr/>
          <p:nvPr/>
        </p:nvSpPr>
        <p:spPr>
          <a:xfrm>
            <a:off x="2404189" y="5970737"/>
            <a:ext cx="20745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di rilevanza nazionale finanziato ai sensi dell’articolo 72 del decreto legislativo 3 luglio 2017, n. 117 e </a:t>
            </a:r>
            <a:r>
              <a:rPr lang="it-IT" sz="1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s.m.i.</a:t>
            </a:r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 – Avviso 2 Anno 2020</a:t>
            </a:r>
            <a:endParaRPr lang="it-IT" sz="1000" dirty="0"/>
          </a:p>
        </p:txBody>
      </p:sp>
      <p:pic>
        <p:nvPicPr>
          <p:cNvPr id="1029" name="Immagine 3" descr="https://cts.ofoct.com/get-file.php?type=get-viewer&amp;genfpath=/tmp/tmpElls9c.eps.jpg&amp;downloadsavename=.jpg">
            <a:extLst>
              <a:ext uri="{FF2B5EF4-FFF2-40B4-BE49-F238E27FC236}">
                <a16:creationId xmlns:a16="http://schemas.microsoft.com/office/drawing/2014/main" id="{EC7ACA92-4007-4753-A2F3-CAE985E68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47" y="5799791"/>
            <a:ext cx="1483957" cy="91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Immagine 4">
            <a:extLst>
              <a:ext uri="{FF2B5EF4-FFF2-40B4-BE49-F238E27FC236}">
                <a16:creationId xmlns:a16="http://schemas.microsoft.com/office/drawing/2014/main" id="{56D7D821-C580-46BB-B830-DF55086F8A94}"/>
              </a:ext>
            </a:extLst>
          </p:cNvPr>
          <p:cNvPicPr>
            <a:picLocks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4" y="5697548"/>
            <a:ext cx="11334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4AE7BA5D-5E3F-43DA-826D-F5B868290104}"/>
              </a:ext>
            </a:extLst>
          </p:cNvPr>
          <p:cNvSpPr/>
          <p:nvPr/>
        </p:nvSpPr>
        <p:spPr>
          <a:xfrm>
            <a:off x="6608894" y="5489416"/>
            <a:ext cx="21996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realizzato in partenariato con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42527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B360BB-D8DB-4CC7-BDA4-526EB2926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89317"/>
          </a:xfrm>
        </p:spPr>
        <p:txBody>
          <a:bodyPr anchor="t">
            <a:normAutofit/>
          </a:bodyPr>
          <a:lstStyle/>
          <a:p>
            <a:r>
              <a:rPr lang="it-IT" sz="4000" dirty="0"/>
              <a:t>Approfondimenti e domande aperte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C8F9925-B43B-4B25-BC2C-4B79036CF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826" y="1696720"/>
            <a:ext cx="11331494" cy="3830320"/>
          </a:xfrm>
        </p:spPr>
        <p:txBody>
          <a:bodyPr>
            <a:normAutofit fontScale="92500" lnSpcReduction="20000"/>
          </a:bodyPr>
          <a:lstStyle/>
          <a:p>
            <a:pPr algn="l"/>
            <a:endParaRPr lang="it-IT" dirty="0" smtClean="0"/>
          </a:p>
          <a:p>
            <a:pPr algn="l"/>
            <a:r>
              <a:rPr lang="it-IT" dirty="0" smtClean="0"/>
              <a:t>Utilizzare tutte le opportunità «associative», ancora non pienamente sfruttare dalla rete e dai social</a:t>
            </a:r>
            <a:endParaRPr lang="it-IT" dirty="0" smtClean="0"/>
          </a:p>
          <a:p>
            <a:pPr algn="l"/>
            <a:endParaRPr lang="it-IT" dirty="0"/>
          </a:p>
          <a:p>
            <a:pPr algn="l"/>
            <a:r>
              <a:rPr lang="it-IT" dirty="0" smtClean="0"/>
              <a:t>Come </a:t>
            </a:r>
            <a:r>
              <a:rPr lang="it-IT" dirty="0" smtClean="0"/>
              <a:t>parlare delle problematiche sociali (e non solo di quelle individuali), legate alla scuola, il lavoro, l’accessibilità, la vita indipendente e l’inclusione sociale?</a:t>
            </a:r>
          </a:p>
          <a:p>
            <a:pPr algn="l"/>
            <a:endParaRPr lang="it-IT" dirty="0"/>
          </a:p>
          <a:p>
            <a:pPr algn="l"/>
            <a:r>
              <a:rPr lang="it-IT" dirty="0" smtClean="0"/>
              <a:t>Quale linguaggio utilizzare per rappresentare in modo adeguato ed efficace le condizioni di vita delle persone con disabilità?</a:t>
            </a:r>
          </a:p>
          <a:p>
            <a:pPr algn="l"/>
            <a:endParaRPr lang="it-IT" dirty="0"/>
          </a:p>
          <a:p>
            <a:pPr algn="l"/>
            <a:r>
              <a:rPr lang="it-IT" dirty="0" smtClean="0"/>
              <a:t>Come rappresentare le differenze di approcci, visione, proposte ed idee sulla disabilità presenti nella società? 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5E52F40-5287-4B37-9894-3F9BCC1172F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26" y="165381"/>
            <a:ext cx="2880338" cy="738203"/>
          </a:xfrm>
          <a:prstGeom prst="rect">
            <a:avLst/>
          </a:prstGeom>
        </p:spPr>
      </p:pic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3A922D39-5F17-44F0-98F9-9021BC1BBA63}"/>
              </a:ext>
            </a:extLst>
          </p:cNvPr>
          <p:cNvSpPr/>
          <p:nvPr/>
        </p:nvSpPr>
        <p:spPr>
          <a:xfrm>
            <a:off x="-18854" y="5316415"/>
            <a:ext cx="12217794" cy="1470884"/>
          </a:xfrm>
          <a:custGeom>
            <a:avLst/>
            <a:gdLst>
              <a:gd name="connsiteX0" fmla="*/ 0 w 12217794"/>
              <a:gd name="connsiteY0" fmla="*/ 1470884 h 1470884"/>
              <a:gd name="connsiteX1" fmla="*/ 1668545 w 12217794"/>
              <a:gd name="connsiteY1" fmla="*/ 547057 h 1470884"/>
              <a:gd name="connsiteX2" fmla="*/ 3968685 w 12217794"/>
              <a:gd name="connsiteY2" fmla="*/ 1301201 h 1470884"/>
              <a:gd name="connsiteX3" fmla="*/ 7918516 w 12217794"/>
              <a:gd name="connsiteY3" fmla="*/ 303 h 1470884"/>
              <a:gd name="connsiteX4" fmla="*/ 10096108 w 12217794"/>
              <a:gd name="connsiteY4" fmla="*/ 1178653 h 1470884"/>
              <a:gd name="connsiteX5" fmla="*/ 12207712 w 12217794"/>
              <a:gd name="connsiteY5" fmla="*/ 1084385 h 147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17794" h="1470884">
                <a:moveTo>
                  <a:pt x="0" y="1470884"/>
                </a:moveTo>
                <a:cubicBezTo>
                  <a:pt x="503549" y="1023110"/>
                  <a:pt x="1007098" y="575337"/>
                  <a:pt x="1668545" y="547057"/>
                </a:cubicBezTo>
                <a:cubicBezTo>
                  <a:pt x="2329992" y="518777"/>
                  <a:pt x="2927023" y="1392327"/>
                  <a:pt x="3968685" y="1301201"/>
                </a:cubicBezTo>
                <a:cubicBezTo>
                  <a:pt x="5010347" y="1210075"/>
                  <a:pt x="6897279" y="20728"/>
                  <a:pt x="7918516" y="303"/>
                </a:cubicBezTo>
                <a:cubicBezTo>
                  <a:pt x="8939753" y="-20122"/>
                  <a:pt x="9381242" y="997973"/>
                  <a:pt x="10096108" y="1178653"/>
                </a:cubicBezTo>
                <a:cubicBezTo>
                  <a:pt x="10810974" y="1359333"/>
                  <a:pt x="12356970" y="1045107"/>
                  <a:pt x="12207712" y="1084385"/>
                </a:cubicBezTo>
              </a:path>
            </a:pathLst>
          </a:custGeom>
          <a:ln w="9525" cap="flat" cmpd="sng" algn="ctr">
            <a:solidFill>
              <a:srgbClr val="C00000">
                <a:alpha val="40000"/>
              </a:srgb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igura a mano libera: forma 15">
            <a:extLst>
              <a:ext uri="{FF2B5EF4-FFF2-40B4-BE49-F238E27FC236}">
                <a16:creationId xmlns:a16="http://schemas.microsoft.com/office/drawing/2014/main" id="{A43396E8-5F14-4A07-9C80-3745DF8743F6}"/>
              </a:ext>
            </a:extLst>
          </p:cNvPr>
          <p:cNvSpPr/>
          <p:nvPr/>
        </p:nvSpPr>
        <p:spPr>
          <a:xfrm>
            <a:off x="1875934" y="0"/>
            <a:ext cx="10322351" cy="923934"/>
          </a:xfrm>
          <a:custGeom>
            <a:avLst/>
            <a:gdLst>
              <a:gd name="connsiteX0" fmla="*/ 0 w 10322351"/>
              <a:gd name="connsiteY0" fmla="*/ 0 h 923934"/>
              <a:gd name="connsiteX1" fmla="*/ 1329179 w 10322351"/>
              <a:gd name="connsiteY1" fmla="*/ 923827 h 923934"/>
              <a:gd name="connsiteX2" fmla="*/ 6890994 w 10322351"/>
              <a:gd name="connsiteY2" fmla="*/ 65988 h 923934"/>
              <a:gd name="connsiteX3" fmla="*/ 10322351 w 10322351"/>
              <a:gd name="connsiteY3" fmla="*/ 725864 h 92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22351" h="923934">
                <a:moveTo>
                  <a:pt x="0" y="0"/>
                </a:moveTo>
                <a:cubicBezTo>
                  <a:pt x="90340" y="456414"/>
                  <a:pt x="180680" y="912829"/>
                  <a:pt x="1329179" y="923827"/>
                </a:cubicBezTo>
                <a:cubicBezTo>
                  <a:pt x="2477678" y="934825"/>
                  <a:pt x="5392132" y="98982"/>
                  <a:pt x="6890994" y="65988"/>
                </a:cubicBezTo>
                <a:cubicBezTo>
                  <a:pt x="8389856" y="32994"/>
                  <a:pt x="9741032" y="626883"/>
                  <a:pt x="10322351" y="725864"/>
                </a:cubicBezTo>
              </a:path>
            </a:pathLst>
          </a:custGeom>
          <a:ln w="952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A0DEC89-FCEF-4A7C-8D84-7ED3781A4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756" y="27391"/>
            <a:ext cx="3307758" cy="876193"/>
          </a:xfrm>
          <a:prstGeom prst="rect">
            <a:avLst/>
          </a:prstGeom>
        </p:spPr>
      </p:pic>
      <p:pic>
        <p:nvPicPr>
          <p:cNvPr id="19" name="Immagine 1">
            <a:extLst>
              <a:ext uri="{FF2B5EF4-FFF2-40B4-BE49-F238E27FC236}">
                <a16:creationId xmlns:a16="http://schemas.microsoft.com/office/drawing/2014/main" id="{A66A991D-452B-44D5-9D34-9468FD7BD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47" y="5697548"/>
            <a:ext cx="12858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A5C0C4E5-2D67-4287-BB3D-756526D2F8E4}"/>
              </a:ext>
            </a:extLst>
          </p:cNvPr>
          <p:cNvSpPr/>
          <p:nvPr/>
        </p:nvSpPr>
        <p:spPr>
          <a:xfrm>
            <a:off x="2404189" y="5970737"/>
            <a:ext cx="20745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di rilevanza nazionale finanziato ai sensi dell’articolo 72 del decreto legislativo 3 luglio 2017, n. 117 e </a:t>
            </a:r>
            <a:r>
              <a:rPr lang="it-IT" sz="1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s.m.i.</a:t>
            </a:r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 – Avviso 2 Anno 2020</a:t>
            </a:r>
            <a:endParaRPr lang="it-IT" sz="1000" dirty="0"/>
          </a:p>
        </p:txBody>
      </p:sp>
      <p:pic>
        <p:nvPicPr>
          <p:cNvPr id="1029" name="Immagine 3" descr="https://cts.ofoct.com/get-file.php?type=get-viewer&amp;genfpath=/tmp/tmpElls9c.eps.jpg&amp;downloadsavename=.jpg">
            <a:extLst>
              <a:ext uri="{FF2B5EF4-FFF2-40B4-BE49-F238E27FC236}">
                <a16:creationId xmlns:a16="http://schemas.microsoft.com/office/drawing/2014/main" id="{EC7ACA92-4007-4753-A2F3-CAE985E68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47" y="5799791"/>
            <a:ext cx="1483957" cy="91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Immagine 4">
            <a:extLst>
              <a:ext uri="{FF2B5EF4-FFF2-40B4-BE49-F238E27FC236}">
                <a16:creationId xmlns:a16="http://schemas.microsoft.com/office/drawing/2014/main" id="{56D7D821-C580-46BB-B830-DF55086F8A94}"/>
              </a:ext>
            </a:extLst>
          </p:cNvPr>
          <p:cNvPicPr>
            <a:picLocks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4" y="5697548"/>
            <a:ext cx="11334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4AE7BA5D-5E3F-43DA-826D-F5B868290104}"/>
              </a:ext>
            </a:extLst>
          </p:cNvPr>
          <p:cNvSpPr/>
          <p:nvPr/>
        </p:nvSpPr>
        <p:spPr>
          <a:xfrm>
            <a:off x="6608894" y="5489416"/>
            <a:ext cx="21996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00" i="1" dirty="0">
                <a:latin typeface="Times New Roman" panose="0202060305040502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Progetto realizzato in partenariato con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41243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 format" id="{7FE41A6C-BC3A-4601-B13F-8894B21D15CA}" vid="{52BB7F5F-1B8A-4E10-BE46-62C43B7C7155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 format" id="{7FE41A6C-BC3A-4601-B13F-8894B21D15CA}" vid="{5ACDF787-77F6-4F35-9D78-06033682F36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721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Palatino Linotype</vt:lpstr>
      <vt:lpstr>Times New Roman</vt:lpstr>
      <vt:lpstr>Tema di Office</vt:lpstr>
      <vt:lpstr>Personalizza struttura</vt:lpstr>
      <vt:lpstr>I sorrisi non bastano La difficoltà è farsi capire?!</vt:lpstr>
      <vt:lpstr>6 tappe: Perugia, Lamezia Terme, Gorizia, Napoli, Milano, Terni 36 relatori 450 partecipanti </vt:lpstr>
      <vt:lpstr>Una occasione per interrogarsi sulle difficoltà di parlare di disabilità sui mezzi di comunicazione</vt:lpstr>
      <vt:lpstr>Disabilità è … (tre parole per descrivere la condizione di disabilità)</vt:lpstr>
      <vt:lpstr>La classifica delle difficoltà nel parlare di disabilità</vt:lpstr>
      <vt:lpstr>I temi di cui parlare</vt:lpstr>
      <vt:lpstr>Come parlare di disabilità  (classifica dei contenuti)</vt:lpstr>
      <vt:lpstr>Approfondimenti e domande aperte</vt:lpstr>
      <vt:lpstr>Approfondimenti e domande aperte</vt:lpstr>
      <vt:lpstr>Approfondimenti e domande aperte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Eleonora</dc:creator>
  <cp:lastModifiedBy>GMerlo</cp:lastModifiedBy>
  <cp:revision>26</cp:revision>
  <dcterms:created xsi:type="dcterms:W3CDTF">2021-07-08T08:17:32Z</dcterms:created>
  <dcterms:modified xsi:type="dcterms:W3CDTF">2023-02-21T12:12:32Z</dcterms:modified>
</cp:coreProperties>
</file>